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Server Components</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2dba3f9b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2dba3f9b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2dba3f9b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2dba3f9b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2dba3f9b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2dba3f9b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2dba3f9b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2dba3f9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2dba3f9b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2dba3f9b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2dfb90e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2dfb90e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2dfb90e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2dfb90e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2dfb90e1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2dfb90e1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2dfb90e1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2dfb90e1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2dfb90e1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2dfb90e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2dba3f9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2dba3f9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2dfb90e1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2dfb90e1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2dba3f9b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2dba3f9b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2dfb90e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2dfb90e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2dfb90e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2dfb90e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2dfb90e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2dfb90e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388242c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388242c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388242c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388242c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388242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388242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2dba3f9b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2dba3f9b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2dba3f9b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2dba3f9b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2dba3f9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2dba3f9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2dfb90e1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2dfb90e1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2dfb90e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2dfb90e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2dba3f9b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2dba3f9b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2dba3f9b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2dba3f9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2dba3f9b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2dba3f9b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52bb3e7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52bb3e7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2dba3f9b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02dba3f9b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2dba3f9b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02dba3f9b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2dba3f9b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02dba3f9b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2dba3f9b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02dba3f9b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2dba3f9b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2dba3f9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7885cd6f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7885cd6f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02dba3f9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02dba3f9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2dba3f9b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2dba3f9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2dba3f9b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2dba3f9b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02dba3f9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02dba3f9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2dba3f9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2dba3f9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RSNwYPnh0Yc" TargetMode="Externa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Ruby on Rails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Application Framework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Environments</a:t>
            </a:r>
            <a:endParaRPr/>
          </a:p>
        </p:txBody>
      </p:sp>
      <p:sp>
        <p:nvSpPr>
          <p:cNvPr id="119" name="Google Shape;119;p22"/>
          <p:cNvSpPr txBox="1"/>
          <p:nvPr>
            <p:ph idx="1" type="body"/>
          </p:nvPr>
        </p:nvSpPr>
        <p:spPr>
          <a:xfrm>
            <a:off x="311700" y="1017725"/>
            <a:ext cx="4356600" cy="4023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App runs in different environments</a:t>
            </a:r>
            <a:endParaRPr/>
          </a:p>
          <a:p>
            <a:pPr indent="-342900" lvl="0" marL="457200" rtl="0" algn="l">
              <a:spcBef>
                <a:spcPts val="0"/>
              </a:spcBef>
              <a:spcAft>
                <a:spcPts val="0"/>
              </a:spcAft>
              <a:buSzPts val="1800"/>
              <a:buChar char="●"/>
            </a:pPr>
            <a:r>
              <a:rPr lang="en"/>
              <a:t>Each has different ENV variables</a:t>
            </a:r>
            <a:endParaRPr/>
          </a:p>
          <a:p>
            <a:pPr indent="-342900" lvl="0" marL="457200" rtl="0" algn="l">
              <a:spcBef>
                <a:spcPts val="0"/>
              </a:spcBef>
              <a:spcAft>
                <a:spcPts val="0"/>
              </a:spcAft>
              <a:buSzPts val="1800"/>
              <a:buChar char="●"/>
            </a:pPr>
            <a:r>
              <a:rPr lang="en"/>
              <a:t>Test</a:t>
            </a:r>
            <a:endParaRPr/>
          </a:p>
          <a:p>
            <a:pPr indent="-317500" lvl="1" marL="914400" rtl="0" algn="l">
              <a:spcBef>
                <a:spcPts val="0"/>
              </a:spcBef>
              <a:spcAft>
                <a:spcPts val="0"/>
              </a:spcAft>
              <a:buSzPts val="1400"/>
              <a:buChar char="○"/>
            </a:pPr>
            <a:r>
              <a:rPr lang="en"/>
              <a:t>Running autotests</a:t>
            </a:r>
            <a:endParaRPr/>
          </a:p>
          <a:p>
            <a:pPr indent="-317500" lvl="1" marL="914400" rtl="0" algn="l">
              <a:spcBef>
                <a:spcPts val="0"/>
              </a:spcBef>
              <a:spcAft>
                <a:spcPts val="0"/>
              </a:spcAft>
              <a:buSzPts val="1400"/>
              <a:buChar char="○"/>
            </a:pPr>
            <a:r>
              <a:rPr lang="en"/>
              <a:t>Has separate database</a:t>
            </a:r>
            <a:endParaRPr/>
          </a:p>
          <a:p>
            <a:pPr indent="-342900" lvl="0" marL="457200" rtl="0" algn="l">
              <a:spcBef>
                <a:spcPts val="0"/>
              </a:spcBef>
              <a:spcAft>
                <a:spcPts val="0"/>
              </a:spcAft>
              <a:buSzPts val="1800"/>
              <a:buChar char="●"/>
            </a:pPr>
            <a:r>
              <a:rPr lang="en"/>
              <a:t>Development</a:t>
            </a:r>
            <a:endParaRPr/>
          </a:p>
          <a:p>
            <a:pPr indent="-317500" lvl="1" marL="914400" rtl="0" algn="l">
              <a:spcBef>
                <a:spcPts val="0"/>
              </a:spcBef>
              <a:spcAft>
                <a:spcPts val="0"/>
              </a:spcAft>
              <a:buSzPts val="1400"/>
              <a:buChar char="○"/>
            </a:pPr>
            <a:r>
              <a:rPr lang="en"/>
              <a:t>Local development</a:t>
            </a:r>
            <a:endParaRPr/>
          </a:p>
          <a:p>
            <a:pPr indent="-317500" lvl="1" marL="914400" rtl="0" algn="l">
              <a:spcBef>
                <a:spcPts val="0"/>
              </a:spcBef>
              <a:spcAft>
                <a:spcPts val="0"/>
              </a:spcAft>
              <a:buSzPts val="1400"/>
              <a:buChar char="○"/>
            </a:pPr>
            <a:r>
              <a:rPr lang="en"/>
              <a:t>Debugging and logging</a:t>
            </a:r>
            <a:endParaRPr/>
          </a:p>
          <a:p>
            <a:pPr indent="-317500" lvl="1" marL="914400" rtl="0" algn="l">
              <a:spcBef>
                <a:spcPts val="0"/>
              </a:spcBef>
              <a:spcAft>
                <a:spcPts val="0"/>
              </a:spcAft>
              <a:buSzPts val="1400"/>
              <a:buChar char="○"/>
            </a:pPr>
            <a:r>
              <a:rPr lang="en"/>
              <a:t>Dynamic code reloading</a:t>
            </a:r>
            <a:endParaRPr/>
          </a:p>
          <a:p>
            <a:pPr indent="-342900" lvl="0" marL="457200" rtl="0" algn="l">
              <a:spcBef>
                <a:spcPts val="0"/>
              </a:spcBef>
              <a:spcAft>
                <a:spcPts val="0"/>
              </a:spcAft>
              <a:buSzPts val="1800"/>
              <a:buChar char="●"/>
            </a:pPr>
            <a:r>
              <a:rPr lang="en"/>
              <a:t>Staging</a:t>
            </a:r>
            <a:endParaRPr/>
          </a:p>
          <a:p>
            <a:pPr indent="-317500" lvl="1" marL="914400" rtl="0" algn="l">
              <a:spcBef>
                <a:spcPts val="0"/>
              </a:spcBef>
              <a:spcAft>
                <a:spcPts val="0"/>
              </a:spcAft>
              <a:buSzPts val="1400"/>
              <a:buChar char="○"/>
            </a:pPr>
            <a:r>
              <a:rPr lang="en"/>
              <a:t>Running live code on staging</a:t>
            </a:r>
            <a:endParaRPr/>
          </a:p>
          <a:p>
            <a:pPr indent="-317500" lvl="1" marL="914400" rtl="0" algn="l">
              <a:spcBef>
                <a:spcPts val="0"/>
              </a:spcBef>
              <a:spcAft>
                <a:spcPts val="0"/>
              </a:spcAft>
              <a:buSzPts val="1400"/>
              <a:buChar char="○"/>
            </a:pPr>
            <a:r>
              <a:rPr lang="en"/>
              <a:t>Staging integrations</a:t>
            </a:r>
            <a:endParaRPr/>
          </a:p>
          <a:p>
            <a:pPr indent="-342900" lvl="0" marL="457200" rtl="0" algn="l">
              <a:spcBef>
                <a:spcPts val="0"/>
              </a:spcBef>
              <a:spcAft>
                <a:spcPts val="0"/>
              </a:spcAft>
              <a:buSzPts val="1800"/>
              <a:buChar char="●"/>
            </a:pPr>
            <a:r>
              <a:rPr lang="en"/>
              <a:t>Production</a:t>
            </a:r>
            <a:endParaRPr/>
          </a:p>
          <a:p>
            <a:pPr indent="-317500" lvl="1" marL="914400" rtl="0" algn="l">
              <a:spcBef>
                <a:spcPts val="0"/>
              </a:spcBef>
              <a:spcAft>
                <a:spcPts val="0"/>
              </a:spcAft>
              <a:buSzPts val="1400"/>
              <a:buChar char="○"/>
            </a:pPr>
            <a:r>
              <a:rPr lang="en"/>
              <a:t>Running live code on staging</a:t>
            </a:r>
            <a:endParaRPr/>
          </a:p>
          <a:p>
            <a:pPr indent="-317500" lvl="1" marL="914400" rtl="0" algn="l">
              <a:spcBef>
                <a:spcPts val="0"/>
              </a:spcBef>
              <a:spcAft>
                <a:spcPts val="0"/>
              </a:spcAft>
              <a:buSzPts val="1400"/>
              <a:buChar char="○"/>
            </a:pPr>
            <a:r>
              <a:rPr lang="en"/>
              <a:t>Production integrations</a:t>
            </a:r>
            <a:endParaRPr/>
          </a:p>
          <a:p>
            <a:pPr indent="-317500" lvl="1" marL="914400" rtl="0" algn="l">
              <a:spcBef>
                <a:spcPts val="0"/>
              </a:spcBef>
              <a:spcAft>
                <a:spcPts val="0"/>
              </a:spcAft>
              <a:buSzPts val="1400"/>
              <a:buChar char="○"/>
            </a:pPr>
            <a:r>
              <a:rPr lang="en"/>
              <a:t>More resources and scalability</a:t>
            </a:r>
            <a:endParaRPr/>
          </a:p>
        </p:txBody>
      </p:sp>
      <p:pic>
        <p:nvPicPr>
          <p:cNvPr id="120" name="Google Shape;120;p22"/>
          <p:cNvPicPr preferRelativeResize="0"/>
          <p:nvPr/>
        </p:nvPicPr>
        <p:blipFill rotWithShape="1">
          <a:blip r:embed="rId3">
            <a:alphaModFix/>
          </a:blip>
          <a:srcRect b="7375" l="7790" r="7535" t="28149"/>
          <a:stretch/>
        </p:blipFill>
        <p:spPr>
          <a:xfrm>
            <a:off x="4614425" y="2146337"/>
            <a:ext cx="4423301" cy="176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Initializers</a:t>
            </a:r>
            <a:endParaRPr/>
          </a:p>
        </p:txBody>
      </p:sp>
      <p:sp>
        <p:nvSpPr>
          <p:cNvPr id="126" name="Google Shape;126;p23"/>
          <p:cNvSpPr txBox="1"/>
          <p:nvPr>
            <p:ph idx="1" type="body"/>
          </p:nvPr>
        </p:nvSpPr>
        <p:spPr>
          <a:xfrm>
            <a:off x="311700" y="1152475"/>
            <a:ext cx="5109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
            </a:r>
            <a:r>
              <a:rPr lang="en"/>
              <a:t>cripts that run during the boot of Rails</a:t>
            </a:r>
            <a:endParaRPr/>
          </a:p>
          <a:p>
            <a:pPr indent="-342900" lvl="0" marL="457200" rtl="0" algn="l">
              <a:spcBef>
                <a:spcPts val="0"/>
              </a:spcBef>
              <a:spcAft>
                <a:spcPts val="0"/>
              </a:spcAft>
              <a:buSzPts val="1800"/>
              <a:buChar char="●"/>
            </a:pPr>
            <a:r>
              <a:rPr lang="en"/>
              <a:t>Loaded after the framework and gems, but before the application</a:t>
            </a:r>
            <a:endParaRPr/>
          </a:p>
          <a:p>
            <a:pPr indent="-342900" lvl="0" marL="457200" rtl="0" algn="l">
              <a:spcBef>
                <a:spcPts val="0"/>
              </a:spcBef>
              <a:spcAft>
                <a:spcPts val="0"/>
              </a:spcAft>
              <a:buSzPts val="1800"/>
              <a:buChar char="●"/>
            </a:pPr>
            <a:r>
              <a:rPr lang="en"/>
              <a:t>Use cases:</a:t>
            </a:r>
            <a:endParaRPr/>
          </a:p>
          <a:p>
            <a:pPr indent="-317500" lvl="1" marL="914400" rtl="0" algn="l">
              <a:spcBef>
                <a:spcPts val="0"/>
              </a:spcBef>
              <a:spcAft>
                <a:spcPts val="0"/>
              </a:spcAft>
              <a:buSzPts val="1400"/>
              <a:buChar char="○"/>
            </a:pPr>
            <a:r>
              <a:rPr lang="en"/>
              <a:t>Set up configuration settings for libraries</a:t>
            </a:r>
            <a:endParaRPr/>
          </a:p>
          <a:p>
            <a:pPr indent="-317500" lvl="1" marL="914400" rtl="0" algn="l">
              <a:spcBef>
                <a:spcPts val="0"/>
              </a:spcBef>
              <a:spcAft>
                <a:spcPts val="0"/>
              </a:spcAft>
              <a:buSzPts val="1400"/>
              <a:buChar char="○"/>
            </a:pPr>
            <a:r>
              <a:rPr lang="en"/>
              <a:t>Customize framework defaults</a:t>
            </a:r>
            <a:endParaRPr/>
          </a:p>
          <a:p>
            <a:pPr indent="-317500" lvl="1" marL="914400" rtl="0" algn="l">
              <a:spcBef>
                <a:spcPts val="0"/>
              </a:spcBef>
              <a:spcAft>
                <a:spcPts val="0"/>
              </a:spcAft>
              <a:buSzPts val="1400"/>
              <a:buChar char="○"/>
            </a:pPr>
            <a:r>
              <a:rPr lang="en"/>
              <a:t>Initialize global settings</a:t>
            </a:r>
            <a:endParaRPr/>
          </a:p>
        </p:txBody>
      </p:sp>
      <p:pic>
        <p:nvPicPr>
          <p:cNvPr id="127" name="Google Shape;127;p23"/>
          <p:cNvPicPr preferRelativeResize="0"/>
          <p:nvPr/>
        </p:nvPicPr>
        <p:blipFill rotWithShape="1">
          <a:blip r:embed="rId3">
            <a:alphaModFix/>
          </a:blip>
          <a:srcRect b="24438" l="34020" r="33710" t="19523"/>
          <a:stretch/>
        </p:blipFill>
        <p:spPr>
          <a:xfrm>
            <a:off x="6121225" y="163325"/>
            <a:ext cx="1793475" cy="1983149"/>
          </a:xfrm>
          <a:prstGeom prst="rect">
            <a:avLst/>
          </a:prstGeom>
          <a:noFill/>
          <a:ln>
            <a:noFill/>
          </a:ln>
        </p:spPr>
      </p:pic>
      <p:pic>
        <p:nvPicPr>
          <p:cNvPr id="128" name="Google Shape;128;p23"/>
          <p:cNvPicPr preferRelativeResize="0"/>
          <p:nvPr/>
        </p:nvPicPr>
        <p:blipFill rotWithShape="1">
          <a:blip r:embed="rId4">
            <a:alphaModFix/>
          </a:blip>
          <a:srcRect b="30373" l="6823" r="7347" t="12230"/>
          <a:stretch/>
        </p:blipFill>
        <p:spPr>
          <a:xfrm>
            <a:off x="3873000" y="3184900"/>
            <a:ext cx="5155251" cy="1762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Loader</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Rails 6 introduced Zeitwerk Autoloader</a:t>
            </a:r>
            <a:endParaRPr/>
          </a:p>
          <a:p>
            <a:pPr indent="-342900" lvl="0" marL="457200" rtl="0" algn="l">
              <a:spcBef>
                <a:spcPts val="0"/>
              </a:spcBef>
              <a:spcAft>
                <a:spcPts val="0"/>
              </a:spcAft>
              <a:buSzPts val="1800"/>
              <a:buChar char="●"/>
            </a:pPr>
            <a:r>
              <a:rPr lang="en"/>
              <a:t>Has eager and lazy loading modes</a:t>
            </a:r>
            <a:endParaRPr/>
          </a:p>
          <a:p>
            <a:pPr indent="-342900" lvl="0" marL="457200" rtl="0" algn="l">
              <a:spcBef>
                <a:spcPts val="0"/>
              </a:spcBef>
              <a:spcAft>
                <a:spcPts val="0"/>
              </a:spcAft>
              <a:buSzPts val="1800"/>
              <a:buChar char="●"/>
            </a:pPr>
            <a:r>
              <a:rPr lang="en"/>
              <a:t>Maps file paths to constant names</a:t>
            </a:r>
            <a:endParaRPr/>
          </a:p>
          <a:p>
            <a:pPr indent="-342900" lvl="0" marL="457200" rtl="0" algn="l">
              <a:spcBef>
                <a:spcPts val="0"/>
              </a:spcBef>
              <a:spcAft>
                <a:spcPts val="0"/>
              </a:spcAft>
              <a:buSzPts val="1800"/>
              <a:buChar char="●"/>
            </a:pPr>
            <a:r>
              <a:rPr lang="en"/>
              <a:t>Improved performance</a:t>
            </a:r>
            <a:endParaRPr/>
          </a:p>
          <a:p>
            <a:pPr indent="-342900" lvl="0" marL="457200" rtl="0" algn="l">
              <a:spcBef>
                <a:spcPts val="0"/>
              </a:spcBef>
              <a:spcAft>
                <a:spcPts val="0"/>
              </a:spcAft>
              <a:buSzPts val="1800"/>
              <a:buChar char="●"/>
            </a:pPr>
            <a:r>
              <a:rPr lang="en"/>
              <a:t>Faster update</a:t>
            </a:r>
            <a:r>
              <a:rPr lang="en"/>
              <a:t> on code change</a:t>
            </a:r>
            <a:endParaRPr/>
          </a:p>
          <a:p>
            <a:pPr indent="-342900" lvl="0" marL="457200" rtl="0" algn="l">
              <a:spcBef>
                <a:spcPts val="0"/>
              </a:spcBef>
              <a:spcAft>
                <a:spcPts val="0"/>
              </a:spcAft>
              <a:buSzPts val="1800"/>
              <a:buChar char="●"/>
            </a:pPr>
            <a:r>
              <a:rPr lang="en"/>
              <a:t>Enforces code and file structure</a:t>
            </a:r>
            <a:endParaRPr/>
          </a:p>
        </p:txBody>
      </p:sp>
      <p:pic>
        <p:nvPicPr>
          <p:cNvPr id="135" name="Google Shape;135;p24"/>
          <p:cNvPicPr preferRelativeResize="0"/>
          <p:nvPr/>
        </p:nvPicPr>
        <p:blipFill>
          <a:blip r:embed="rId3">
            <a:alphaModFix/>
          </a:blip>
          <a:stretch>
            <a:fillRect/>
          </a:stretch>
        </p:blipFill>
        <p:spPr>
          <a:xfrm>
            <a:off x="5622050" y="360575"/>
            <a:ext cx="3479526" cy="2417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Loader</a:t>
            </a:r>
            <a:endParaRPr/>
          </a:p>
        </p:txBody>
      </p:sp>
      <p:pic>
        <p:nvPicPr>
          <p:cNvPr id="141" name="Google Shape;141;p25"/>
          <p:cNvPicPr preferRelativeResize="0"/>
          <p:nvPr/>
        </p:nvPicPr>
        <p:blipFill>
          <a:blip r:embed="rId3">
            <a:alphaModFix/>
          </a:blip>
          <a:stretch>
            <a:fillRect/>
          </a:stretch>
        </p:blipFill>
        <p:spPr>
          <a:xfrm>
            <a:off x="90200" y="1255650"/>
            <a:ext cx="8963575" cy="3141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Migrations</a:t>
            </a:r>
            <a:endParaRPr/>
          </a:p>
        </p:txBody>
      </p:sp>
      <p:sp>
        <p:nvSpPr>
          <p:cNvPr id="147" name="Google Shape;147;p26"/>
          <p:cNvSpPr txBox="1"/>
          <p:nvPr>
            <p:ph idx="1" type="body"/>
          </p:nvPr>
        </p:nvSpPr>
        <p:spPr>
          <a:xfrm>
            <a:off x="311700" y="1017725"/>
            <a:ext cx="5165400" cy="3937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a:t>
            </a:r>
            <a:r>
              <a:rPr lang="en"/>
              <a:t>ransformations database structure without SQL</a:t>
            </a:r>
            <a:endParaRPr/>
          </a:p>
          <a:p>
            <a:pPr indent="-342900" lvl="0" marL="457200" rtl="0" algn="l">
              <a:spcBef>
                <a:spcPts val="0"/>
              </a:spcBef>
              <a:spcAft>
                <a:spcPts val="0"/>
              </a:spcAft>
              <a:buSzPts val="1800"/>
              <a:buChar char="●"/>
            </a:pPr>
            <a:r>
              <a:rPr lang="en"/>
              <a:t>SQL Methods:</a:t>
            </a:r>
            <a:endParaRPr/>
          </a:p>
          <a:p>
            <a:pPr indent="-317500" lvl="1" marL="914400" rtl="0" algn="l">
              <a:spcBef>
                <a:spcPts val="0"/>
              </a:spcBef>
              <a:spcAft>
                <a:spcPts val="0"/>
              </a:spcAft>
              <a:buSzPts val="1400"/>
              <a:buChar char="○"/>
            </a:pPr>
            <a:r>
              <a:rPr lang="en"/>
              <a:t>create/change/rename/drop table</a:t>
            </a:r>
            <a:endParaRPr/>
          </a:p>
          <a:p>
            <a:pPr indent="-317500" lvl="1" marL="914400" rtl="0" algn="l">
              <a:spcBef>
                <a:spcPts val="0"/>
              </a:spcBef>
              <a:spcAft>
                <a:spcPts val="0"/>
              </a:spcAft>
              <a:buSzPts val="1400"/>
              <a:buChar char="○"/>
            </a:pPr>
            <a:r>
              <a:rPr lang="en"/>
              <a:t>add/remove/rename column</a:t>
            </a:r>
            <a:endParaRPr/>
          </a:p>
          <a:p>
            <a:pPr indent="-317500" lvl="1" marL="914400" rtl="0" algn="l">
              <a:spcBef>
                <a:spcPts val="0"/>
              </a:spcBef>
              <a:spcAft>
                <a:spcPts val="0"/>
              </a:spcAft>
              <a:buSzPts val="1400"/>
              <a:buChar char="○"/>
            </a:pPr>
            <a:r>
              <a:rPr lang="en"/>
              <a:t>add/remove/rename index</a:t>
            </a:r>
            <a:endParaRPr/>
          </a:p>
          <a:p>
            <a:pPr indent="-342900" lvl="0" marL="457200" rtl="0" algn="l">
              <a:spcBef>
                <a:spcPts val="0"/>
              </a:spcBef>
              <a:spcAft>
                <a:spcPts val="0"/>
              </a:spcAft>
              <a:buSzPts val="1800"/>
              <a:buChar char="●"/>
            </a:pPr>
            <a:r>
              <a:rPr lang="en"/>
              <a:t>Helper Methods:</a:t>
            </a:r>
            <a:endParaRPr/>
          </a:p>
          <a:p>
            <a:pPr indent="-317500" lvl="1" marL="914400" rtl="0" algn="l">
              <a:spcBef>
                <a:spcPts val="0"/>
              </a:spcBef>
              <a:spcAft>
                <a:spcPts val="0"/>
              </a:spcAft>
              <a:buSzPts val="1400"/>
              <a:buChar char="○"/>
            </a:pPr>
            <a:r>
              <a:rPr lang="en"/>
              <a:t>timestamp</a:t>
            </a:r>
            <a:endParaRPr/>
          </a:p>
          <a:p>
            <a:pPr indent="-317500" lvl="1" marL="914400" rtl="0" algn="l">
              <a:spcBef>
                <a:spcPts val="0"/>
              </a:spcBef>
              <a:spcAft>
                <a:spcPts val="0"/>
              </a:spcAft>
              <a:buSzPts val="1400"/>
              <a:buChar char="○"/>
            </a:pPr>
            <a:r>
              <a:rPr lang="en"/>
              <a:t>references</a:t>
            </a:r>
            <a:endParaRPr/>
          </a:p>
          <a:p>
            <a:pPr indent="-342900" lvl="0" marL="457200" rtl="0" algn="l">
              <a:spcBef>
                <a:spcPts val="0"/>
              </a:spcBef>
              <a:spcAft>
                <a:spcPts val="0"/>
              </a:spcAft>
              <a:buSzPts val="1800"/>
              <a:buChar char="●"/>
            </a:pPr>
            <a:r>
              <a:rPr lang="en"/>
              <a:t>Column Types:</a:t>
            </a:r>
            <a:endParaRPr/>
          </a:p>
          <a:p>
            <a:pPr indent="-316136" lvl="1" marL="914400" rtl="0" algn="l">
              <a:spcBef>
                <a:spcPts val="0"/>
              </a:spcBef>
              <a:spcAft>
                <a:spcPts val="0"/>
              </a:spcAft>
              <a:buSzPts val="1379"/>
              <a:buChar char="○"/>
            </a:pPr>
            <a:r>
              <a:rPr lang="en" sz="1378"/>
              <a:t>binary, boolean</a:t>
            </a:r>
            <a:endParaRPr sz="1378"/>
          </a:p>
          <a:p>
            <a:pPr indent="-316136" lvl="1" marL="914400" rtl="0" algn="l">
              <a:spcBef>
                <a:spcPts val="0"/>
              </a:spcBef>
              <a:spcAft>
                <a:spcPts val="0"/>
              </a:spcAft>
              <a:buSzPts val="1379"/>
              <a:buChar char="○"/>
            </a:pPr>
            <a:r>
              <a:rPr lang="en" sz="1378"/>
              <a:t>date, datetime</a:t>
            </a:r>
            <a:endParaRPr sz="1378"/>
          </a:p>
          <a:p>
            <a:pPr indent="-316136" lvl="1" marL="914400" rtl="0" algn="l">
              <a:spcBef>
                <a:spcPts val="0"/>
              </a:spcBef>
              <a:spcAft>
                <a:spcPts val="0"/>
              </a:spcAft>
              <a:buSzPts val="1379"/>
              <a:buChar char="○"/>
            </a:pPr>
            <a:r>
              <a:rPr lang="en" sz="1378"/>
              <a:t>decimal, float, integer, bigint</a:t>
            </a:r>
            <a:endParaRPr sz="1378"/>
          </a:p>
          <a:p>
            <a:pPr indent="-316136" lvl="1" marL="914400" rtl="0" algn="l">
              <a:spcBef>
                <a:spcPts val="0"/>
              </a:spcBef>
              <a:spcAft>
                <a:spcPts val="0"/>
              </a:spcAft>
              <a:buSzPts val="1379"/>
              <a:buChar char="○"/>
            </a:pPr>
            <a:r>
              <a:rPr lang="en" sz="1378"/>
              <a:t>primary_key, string, text, </a:t>
            </a:r>
            <a:r>
              <a:rPr lang="en" sz="1378"/>
              <a:t>enum</a:t>
            </a:r>
            <a:endParaRPr sz="1378"/>
          </a:p>
          <a:p>
            <a:pPr indent="-316136" lvl="1" marL="914400" rtl="0" algn="l">
              <a:spcBef>
                <a:spcPts val="0"/>
              </a:spcBef>
              <a:spcAft>
                <a:spcPts val="0"/>
              </a:spcAft>
              <a:buSzPts val="1379"/>
              <a:buChar char="○"/>
            </a:pPr>
            <a:r>
              <a:rPr lang="en" sz="1378"/>
              <a:t>time, timestamp</a:t>
            </a:r>
            <a:endParaRPr sz="1378"/>
          </a:p>
        </p:txBody>
      </p:sp>
      <p:pic>
        <p:nvPicPr>
          <p:cNvPr id="148" name="Google Shape;148;p26"/>
          <p:cNvPicPr preferRelativeResize="0"/>
          <p:nvPr/>
        </p:nvPicPr>
        <p:blipFill>
          <a:blip r:embed="rId3">
            <a:alphaModFix/>
          </a:blip>
          <a:stretch>
            <a:fillRect/>
          </a:stretch>
        </p:blipFill>
        <p:spPr>
          <a:xfrm>
            <a:off x="5547699" y="467300"/>
            <a:ext cx="3530876" cy="4208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Migrations</a:t>
            </a:r>
            <a:endParaRPr/>
          </a:p>
        </p:txBody>
      </p:sp>
      <p:sp>
        <p:nvSpPr>
          <p:cNvPr id="154" name="Google Shape;154;p27"/>
          <p:cNvSpPr txBox="1"/>
          <p:nvPr>
            <p:ph idx="1" type="body"/>
          </p:nvPr>
        </p:nvSpPr>
        <p:spPr>
          <a:xfrm>
            <a:off x="311700" y="1152475"/>
            <a:ext cx="4817400" cy="379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Options:</a:t>
            </a:r>
            <a:endParaRPr/>
          </a:p>
          <a:p>
            <a:pPr indent="-317500" lvl="1" marL="914400" rtl="0" algn="l">
              <a:spcBef>
                <a:spcPts val="0"/>
              </a:spcBef>
              <a:spcAft>
                <a:spcPts val="0"/>
              </a:spcAft>
              <a:buSzPts val="1400"/>
              <a:buChar char="○"/>
            </a:pPr>
            <a:r>
              <a:rPr lang="en"/>
              <a:t>collation</a:t>
            </a:r>
            <a:endParaRPr/>
          </a:p>
          <a:p>
            <a:pPr indent="-317500" lvl="1" marL="914400" rtl="0" algn="l">
              <a:spcBef>
                <a:spcPts val="0"/>
              </a:spcBef>
              <a:spcAft>
                <a:spcPts val="0"/>
              </a:spcAft>
              <a:buSzPts val="1400"/>
              <a:buChar char="○"/>
            </a:pPr>
            <a:r>
              <a:rPr lang="en"/>
              <a:t>limit</a:t>
            </a:r>
            <a:endParaRPr/>
          </a:p>
          <a:p>
            <a:pPr indent="-317500" lvl="1" marL="914400" rtl="0" algn="l">
              <a:spcBef>
                <a:spcPts val="0"/>
              </a:spcBef>
              <a:spcAft>
                <a:spcPts val="0"/>
              </a:spcAft>
              <a:buSzPts val="1400"/>
              <a:buChar char="○"/>
            </a:pPr>
            <a:r>
              <a:rPr lang="en"/>
              <a:t>default</a:t>
            </a:r>
            <a:endParaRPr/>
          </a:p>
          <a:p>
            <a:pPr indent="-317500" lvl="1" marL="914400" rtl="0" algn="l">
              <a:spcBef>
                <a:spcPts val="0"/>
              </a:spcBef>
              <a:spcAft>
                <a:spcPts val="0"/>
              </a:spcAft>
              <a:buSzPts val="1400"/>
              <a:buChar char="○"/>
            </a:pPr>
            <a:r>
              <a:rPr lang="en"/>
              <a:t>null</a:t>
            </a:r>
            <a:endParaRPr/>
          </a:p>
          <a:p>
            <a:pPr indent="-317500" lvl="1" marL="914400" rtl="0" algn="l">
              <a:spcBef>
                <a:spcPts val="0"/>
              </a:spcBef>
              <a:spcAft>
                <a:spcPts val="0"/>
              </a:spcAft>
              <a:buSzPts val="1400"/>
              <a:buChar char="○"/>
            </a:pPr>
            <a:r>
              <a:rPr lang="en"/>
              <a:t>precision, scale</a:t>
            </a:r>
            <a:endParaRPr/>
          </a:p>
          <a:p>
            <a:pPr indent="-342900" lvl="0" marL="457200" rtl="0" algn="l">
              <a:spcBef>
                <a:spcPts val="0"/>
              </a:spcBef>
              <a:spcAft>
                <a:spcPts val="0"/>
              </a:spcAft>
              <a:buSzPts val="1800"/>
              <a:buChar char="●"/>
            </a:pPr>
            <a:r>
              <a:rPr lang="en"/>
              <a:t>Revertable:</a:t>
            </a:r>
            <a:endParaRPr/>
          </a:p>
          <a:p>
            <a:pPr indent="-317500" lvl="1" marL="914400" rtl="0" algn="l">
              <a:spcBef>
                <a:spcPts val="0"/>
              </a:spcBef>
              <a:spcAft>
                <a:spcPts val="0"/>
              </a:spcAft>
              <a:buSzPts val="1400"/>
              <a:buChar char="○"/>
            </a:pPr>
            <a:r>
              <a:rPr lang="en"/>
              <a:t>change</a:t>
            </a:r>
            <a:endParaRPr/>
          </a:p>
          <a:p>
            <a:pPr indent="-317500" lvl="1" marL="914400" rtl="0" algn="l">
              <a:spcBef>
                <a:spcPts val="0"/>
              </a:spcBef>
              <a:spcAft>
                <a:spcPts val="0"/>
              </a:spcAft>
              <a:buSzPts val="1400"/>
              <a:buChar char="○"/>
            </a:pPr>
            <a:r>
              <a:rPr lang="en"/>
              <a:t>up</a:t>
            </a:r>
            <a:endParaRPr/>
          </a:p>
          <a:p>
            <a:pPr indent="-317500" lvl="1" marL="914400" rtl="0" algn="l">
              <a:spcBef>
                <a:spcPts val="0"/>
              </a:spcBef>
              <a:spcAft>
                <a:spcPts val="0"/>
              </a:spcAft>
              <a:buSzPts val="1400"/>
              <a:buChar char="○"/>
            </a:pPr>
            <a:r>
              <a:rPr lang="en"/>
              <a:t>down</a:t>
            </a:r>
            <a:endParaRPr/>
          </a:p>
        </p:txBody>
      </p:sp>
      <p:pic>
        <p:nvPicPr>
          <p:cNvPr id="155" name="Google Shape;155;p27"/>
          <p:cNvPicPr preferRelativeResize="0"/>
          <p:nvPr/>
        </p:nvPicPr>
        <p:blipFill>
          <a:blip r:embed="rId3">
            <a:alphaModFix/>
          </a:blip>
          <a:stretch>
            <a:fillRect/>
          </a:stretch>
        </p:blipFill>
        <p:spPr>
          <a:xfrm>
            <a:off x="5129200" y="410300"/>
            <a:ext cx="3844650" cy="4322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Migrations</a:t>
            </a:r>
            <a:endParaRPr/>
          </a:p>
        </p:txBody>
      </p:sp>
      <p:sp>
        <p:nvSpPr>
          <p:cNvPr id="161" name="Google Shape;161;p28"/>
          <p:cNvSpPr txBox="1"/>
          <p:nvPr>
            <p:ph idx="1" type="body"/>
          </p:nvPr>
        </p:nvSpPr>
        <p:spPr>
          <a:xfrm>
            <a:off x="311700" y="1152475"/>
            <a:ext cx="4556100" cy="376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Schema reflects the current state of the database</a:t>
            </a:r>
            <a:endParaRPr/>
          </a:p>
          <a:p>
            <a:pPr indent="-342900" lvl="0" marL="457200" rtl="0" algn="l">
              <a:spcBef>
                <a:spcPts val="0"/>
              </a:spcBef>
              <a:spcAft>
                <a:spcPts val="0"/>
              </a:spcAft>
              <a:buSzPts val="1800"/>
              <a:buChar char="●"/>
            </a:pPr>
            <a:r>
              <a:rPr lang="en"/>
              <a:t>System evolves in incremental steps</a:t>
            </a:r>
            <a:endParaRPr/>
          </a:p>
          <a:p>
            <a:pPr indent="-342900" lvl="0" marL="457200" rtl="0" algn="l">
              <a:spcBef>
                <a:spcPts val="0"/>
              </a:spcBef>
              <a:spcAft>
                <a:spcPts val="0"/>
              </a:spcAft>
              <a:buSzPts val="1800"/>
              <a:buChar char="●"/>
            </a:pPr>
            <a:r>
              <a:rPr lang="en"/>
              <a:t>Enables version control</a:t>
            </a:r>
            <a:endParaRPr/>
          </a:p>
          <a:p>
            <a:pPr indent="-342900" lvl="0" marL="457200" rtl="0" algn="l">
              <a:spcBef>
                <a:spcPts val="0"/>
              </a:spcBef>
              <a:spcAft>
                <a:spcPts val="0"/>
              </a:spcAft>
              <a:buSzPts val="1800"/>
              <a:buChar char="●"/>
            </a:pPr>
            <a:r>
              <a:rPr lang="en"/>
              <a:t>Commands:</a:t>
            </a:r>
            <a:endParaRPr/>
          </a:p>
          <a:p>
            <a:pPr indent="-317500" lvl="1" marL="914400" rtl="0" algn="l">
              <a:spcBef>
                <a:spcPts val="0"/>
              </a:spcBef>
              <a:spcAft>
                <a:spcPts val="0"/>
              </a:spcAft>
              <a:buSzPts val="1400"/>
              <a:buChar char="○"/>
            </a:pPr>
            <a:r>
              <a:rPr lang="en"/>
              <a:t>db:migrate/rollback[VERSION,STEP]</a:t>
            </a:r>
            <a:endParaRPr/>
          </a:p>
          <a:p>
            <a:pPr indent="-317500" lvl="1" marL="914400" rtl="0" algn="l">
              <a:spcBef>
                <a:spcPts val="0"/>
              </a:spcBef>
              <a:spcAft>
                <a:spcPts val="0"/>
              </a:spcAft>
              <a:buSzPts val="1400"/>
              <a:buChar char="○"/>
            </a:pPr>
            <a:r>
              <a:rPr lang="en"/>
              <a:t>db:migrate:status</a:t>
            </a:r>
            <a:endParaRPr/>
          </a:p>
          <a:p>
            <a:pPr indent="-317500" lvl="1" marL="914400" rtl="0" algn="l">
              <a:spcBef>
                <a:spcPts val="0"/>
              </a:spcBef>
              <a:spcAft>
                <a:spcPts val="0"/>
              </a:spcAft>
              <a:buSzPts val="1400"/>
              <a:buChar char="○"/>
            </a:pPr>
            <a:r>
              <a:rPr lang="en"/>
              <a:t>db:migrate:up/down[VERSION]</a:t>
            </a:r>
            <a:endParaRPr/>
          </a:p>
          <a:p>
            <a:pPr indent="-317500" lvl="1" marL="914400" rtl="0" algn="l">
              <a:spcBef>
                <a:spcPts val="0"/>
              </a:spcBef>
              <a:spcAft>
                <a:spcPts val="0"/>
              </a:spcAft>
              <a:buSzPts val="1400"/>
              <a:buChar char="○"/>
            </a:pPr>
            <a:r>
              <a:rPr lang="en"/>
              <a:t>db:rollback:redo[VERSION,STEP]</a:t>
            </a:r>
            <a:endParaRPr/>
          </a:p>
          <a:p>
            <a:pPr indent="-317500" lvl="1" marL="914400" rtl="0" algn="l">
              <a:spcBef>
                <a:spcPts val="0"/>
              </a:spcBef>
              <a:spcAft>
                <a:spcPts val="0"/>
              </a:spcAft>
              <a:buSzPts val="1400"/>
              <a:buChar char="○"/>
            </a:pPr>
            <a:r>
              <a:rPr lang="en"/>
              <a:t>db:seed</a:t>
            </a:r>
            <a:endParaRPr/>
          </a:p>
          <a:p>
            <a:pPr indent="-317500" lvl="1" marL="914400" rtl="0" algn="l">
              <a:spcBef>
                <a:spcPts val="0"/>
              </a:spcBef>
              <a:spcAft>
                <a:spcPts val="0"/>
              </a:spcAft>
              <a:buSzPts val="1400"/>
              <a:buChar char="○"/>
            </a:pPr>
            <a:r>
              <a:rPr lang="en"/>
              <a:t>db:drop</a:t>
            </a:r>
            <a:endParaRPr/>
          </a:p>
          <a:p>
            <a:pPr indent="-317500" lvl="1" marL="914400" rtl="0" algn="l">
              <a:spcBef>
                <a:spcPts val="0"/>
              </a:spcBef>
              <a:spcAft>
                <a:spcPts val="0"/>
              </a:spcAft>
              <a:buSzPts val="1400"/>
              <a:buChar char="○"/>
            </a:pPr>
            <a:r>
              <a:rPr lang="en"/>
              <a:t>db:schema:load/dump</a:t>
            </a:r>
            <a:endParaRPr/>
          </a:p>
        </p:txBody>
      </p:sp>
      <p:pic>
        <p:nvPicPr>
          <p:cNvPr id="162" name="Google Shape;162;p28"/>
          <p:cNvPicPr preferRelativeResize="0"/>
          <p:nvPr/>
        </p:nvPicPr>
        <p:blipFill>
          <a:blip r:embed="rId3">
            <a:alphaModFix/>
          </a:blip>
          <a:stretch>
            <a:fillRect/>
          </a:stretch>
        </p:blipFill>
        <p:spPr>
          <a:xfrm>
            <a:off x="4867850" y="503312"/>
            <a:ext cx="4126899" cy="4136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Migrations</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Seeds</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ORM</a:t>
            </a:r>
            <a:endParaRPr/>
          </a:p>
        </p:txBody>
      </p:sp>
      <p:sp>
        <p:nvSpPr>
          <p:cNvPr id="180" name="Google Shape;180;p31"/>
          <p:cNvSpPr txBox="1"/>
          <p:nvPr>
            <p:ph idx="1" type="body"/>
          </p:nvPr>
        </p:nvSpPr>
        <p:spPr>
          <a:xfrm>
            <a:off x="311700" y="1152475"/>
            <a:ext cx="478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Object-Relational Mapping (ORM) converts data between OOP and databases</a:t>
            </a:r>
            <a:endParaRPr/>
          </a:p>
          <a:p>
            <a:pPr indent="-342900" lvl="0" marL="457200" rtl="0" algn="l">
              <a:spcBef>
                <a:spcPts val="0"/>
              </a:spcBef>
              <a:spcAft>
                <a:spcPts val="0"/>
              </a:spcAft>
              <a:buSzPts val="1800"/>
              <a:buChar char="●"/>
            </a:pPr>
            <a:r>
              <a:rPr lang="en"/>
              <a:t>Two Main Patterns: Active Record and Data Mapper</a:t>
            </a:r>
            <a:endParaRPr/>
          </a:p>
          <a:p>
            <a:pPr indent="-342900" lvl="0" marL="457200" rtl="0" algn="l">
              <a:spcBef>
                <a:spcPts val="0"/>
              </a:spcBef>
              <a:spcAft>
                <a:spcPts val="0"/>
              </a:spcAft>
              <a:buSzPts val="1800"/>
              <a:buChar char="●"/>
            </a:pPr>
            <a:r>
              <a:rPr lang="en"/>
              <a:t>ActiveRecord is the default Rails ORM</a:t>
            </a:r>
            <a:endParaRPr/>
          </a:p>
          <a:p>
            <a:pPr indent="-342900" lvl="0" marL="457200" rtl="0" algn="l">
              <a:spcBef>
                <a:spcPts val="0"/>
              </a:spcBef>
              <a:spcAft>
                <a:spcPts val="0"/>
              </a:spcAft>
              <a:buSzPts val="1800"/>
              <a:buChar char="●"/>
            </a:pPr>
            <a:r>
              <a:rPr lang="en"/>
              <a:t>Each database table corresponds to a class</a:t>
            </a:r>
            <a:endParaRPr/>
          </a:p>
          <a:p>
            <a:pPr indent="-342900" lvl="0" marL="457200" rtl="0" algn="l">
              <a:spcBef>
                <a:spcPts val="0"/>
              </a:spcBef>
              <a:spcAft>
                <a:spcPts val="0"/>
              </a:spcAft>
              <a:buSzPts val="1800"/>
              <a:buChar char="●"/>
            </a:pPr>
            <a:r>
              <a:rPr lang="en"/>
              <a:t>Each record in the table is represented by an instance of the class</a:t>
            </a:r>
            <a:endParaRPr/>
          </a:p>
        </p:txBody>
      </p:sp>
      <p:pic>
        <p:nvPicPr>
          <p:cNvPr id="181" name="Google Shape;181;p31"/>
          <p:cNvPicPr preferRelativeResize="0"/>
          <p:nvPr/>
        </p:nvPicPr>
        <p:blipFill>
          <a:blip r:embed="rId3">
            <a:alphaModFix/>
          </a:blip>
          <a:stretch>
            <a:fillRect/>
          </a:stretch>
        </p:blipFill>
        <p:spPr>
          <a:xfrm>
            <a:off x="4796550" y="264098"/>
            <a:ext cx="4260300" cy="461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Ruby on Rails</a:t>
            </a:r>
            <a:endParaRPr/>
          </a:p>
        </p:txBody>
      </p:sp>
      <p:pic>
        <p:nvPicPr>
          <p:cNvPr id="66" name="Google Shape;66;p14"/>
          <p:cNvPicPr preferRelativeResize="0"/>
          <p:nvPr/>
        </p:nvPicPr>
        <p:blipFill>
          <a:blip r:embed="rId3">
            <a:alphaModFix/>
          </a:blip>
          <a:stretch>
            <a:fillRect/>
          </a:stretch>
        </p:blipFill>
        <p:spPr>
          <a:xfrm>
            <a:off x="4466900" y="1911825"/>
            <a:ext cx="4677099" cy="3128174"/>
          </a:xfrm>
          <a:prstGeom prst="rect">
            <a:avLst/>
          </a:prstGeom>
          <a:noFill/>
          <a:ln>
            <a:noFill/>
          </a:ln>
        </p:spPr>
      </p:pic>
      <p:sp>
        <p:nvSpPr>
          <p:cNvPr id="67" name="Google Shape;67;p14"/>
          <p:cNvSpPr txBox="1"/>
          <p:nvPr>
            <p:ph idx="1" type="body"/>
          </p:nvPr>
        </p:nvSpPr>
        <p:spPr>
          <a:xfrm>
            <a:off x="311700" y="1152475"/>
            <a:ext cx="5173200" cy="3751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a:t>
            </a:r>
            <a:r>
              <a:rPr lang="en"/>
              <a:t>eb application framework</a:t>
            </a:r>
            <a:endParaRPr/>
          </a:p>
          <a:p>
            <a:pPr indent="-342900" lvl="0" marL="457200" rtl="0" algn="l">
              <a:spcBef>
                <a:spcPts val="0"/>
              </a:spcBef>
              <a:spcAft>
                <a:spcPts val="0"/>
              </a:spcAft>
              <a:buSzPts val="1800"/>
              <a:buChar char="●"/>
            </a:pPr>
            <a:r>
              <a:rPr lang="en"/>
              <a:t>Model-View-Controller (MVC) architecture</a:t>
            </a:r>
            <a:endParaRPr/>
          </a:p>
          <a:p>
            <a:pPr indent="-342900" lvl="0" marL="457200" rtl="0" algn="l">
              <a:spcBef>
                <a:spcPts val="0"/>
              </a:spcBef>
              <a:spcAft>
                <a:spcPts val="0"/>
              </a:spcAft>
              <a:buSzPts val="1800"/>
              <a:buChar char="●"/>
            </a:pPr>
            <a:r>
              <a:rPr lang="en"/>
              <a:t>Convention over Configuration - write configuration only for deviations</a:t>
            </a:r>
            <a:endParaRPr/>
          </a:p>
          <a:p>
            <a:pPr indent="-342900" lvl="0" marL="457200" rtl="0" algn="l">
              <a:spcBef>
                <a:spcPts val="0"/>
              </a:spcBef>
              <a:spcAft>
                <a:spcPts val="0"/>
              </a:spcAft>
              <a:buSzPts val="1800"/>
              <a:buChar char="●"/>
            </a:pPr>
            <a:r>
              <a:rPr lang="en"/>
              <a:t>Don't Repeat Yourself (DRY)</a:t>
            </a:r>
            <a:endParaRPr/>
          </a:p>
          <a:p>
            <a:pPr indent="-342900" lvl="0" marL="457200" rtl="0" algn="l">
              <a:spcBef>
                <a:spcPts val="0"/>
              </a:spcBef>
              <a:spcAft>
                <a:spcPts val="0"/>
              </a:spcAft>
              <a:buSzPts val="1800"/>
              <a:buChar char="●"/>
            </a:pPr>
            <a:r>
              <a:rPr lang="en"/>
              <a:t>SOLID object oriented design principles</a:t>
            </a:r>
            <a:endParaRPr/>
          </a:p>
          <a:p>
            <a:pPr indent="-342900" lvl="0" marL="457200" rtl="0" algn="l">
              <a:spcBef>
                <a:spcPts val="0"/>
              </a:spcBef>
              <a:spcAft>
                <a:spcPts val="0"/>
              </a:spcAft>
              <a:buSzPts val="1800"/>
              <a:buChar char="●"/>
            </a:pPr>
            <a:r>
              <a:rPr lang="en"/>
              <a:t>Easy to setup and build prototypes</a:t>
            </a:r>
            <a:endParaRPr/>
          </a:p>
          <a:p>
            <a:pPr indent="-342900" lvl="0" marL="457200" rtl="0" algn="l">
              <a:spcBef>
                <a:spcPts val="0"/>
              </a:spcBef>
              <a:spcAft>
                <a:spcPts val="0"/>
              </a:spcAft>
              <a:buSzPts val="1800"/>
              <a:buChar char="●"/>
            </a:pPr>
            <a:r>
              <a:rPr lang="en"/>
              <a:t>Active developer community</a:t>
            </a:r>
            <a:endParaRPr/>
          </a:p>
          <a:p>
            <a:pPr indent="-342900" lvl="0" marL="457200" rtl="0" algn="l">
              <a:spcBef>
                <a:spcPts val="0"/>
              </a:spcBef>
              <a:spcAft>
                <a:spcPts val="0"/>
              </a:spcAft>
              <a:buSzPts val="1800"/>
              <a:buChar char="●"/>
            </a:pPr>
            <a:r>
              <a:rPr lang="en"/>
              <a:t>Usage:</a:t>
            </a:r>
            <a:endParaRPr/>
          </a:p>
          <a:p>
            <a:pPr indent="-317500" lvl="1" marL="914400" rtl="0" algn="l">
              <a:spcBef>
                <a:spcPts val="0"/>
              </a:spcBef>
              <a:spcAft>
                <a:spcPts val="0"/>
              </a:spcAft>
              <a:buSzPts val="1400"/>
              <a:buChar char="○"/>
            </a:pPr>
            <a:r>
              <a:rPr lang="en"/>
              <a:t>Airbnb</a:t>
            </a:r>
            <a:endParaRPr/>
          </a:p>
          <a:p>
            <a:pPr indent="-317500" lvl="1" marL="914400" rtl="0" algn="l">
              <a:spcBef>
                <a:spcPts val="0"/>
              </a:spcBef>
              <a:spcAft>
                <a:spcPts val="0"/>
              </a:spcAft>
              <a:buSzPts val="1400"/>
              <a:buChar char="○"/>
            </a:pPr>
            <a:r>
              <a:rPr lang="en"/>
              <a:t>GitHub</a:t>
            </a:r>
            <a:endParaRPr/>
          </a:p>
          <a:p>
            <a:pPr indent="-317500" lvl="1" marL="914400" rtl="0" algn="l">
              <a:spcBef>
                <a:spcPts val="0"/>
              </a:spcBef>
              <a:spcAft>
                <a:spcPts val="0"/>
              </a:spcAft>
              <a:buSzPts val="1400"/>
              <a:buChar char="○"/>
            </a:pPr>
            <a:r>
              <a:rPr lang="en"/>
              <a:t>Shopify</a:t>
            </a:r>
            <a:endParaRPr/>
          </a:p>
          <a:p>
            <a:pPr indent="-317500" lvl="1" marL="914400" rtl="0" algn="l">
              <a:spcBef>
                <a:spcPts val="0"/>
              </a:spcBef>
              <a:spcAft>
                <a:spcPts val="0"/>
              </a:spcAft>
              <a:buSzPts val="1400"/>
              <a:buChar char="○"/>
            </a:pPr>
            <a:r>
              <a:rPr lang="en"/>
              <a:t>Hulu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Active Record vs Data Mapper</a:t>
            </a:r>
            <a:endParaRPr/>
          </a:p>
        </p:txBody>
      </p:sp>
      <p:sp>
        <p:nvSpPr>
          <p:cNvPr id="187" name="Google Shape;187;p32"/>
          <p:cNvSpPr txBox="1"/>
          <p:nvPr>
            <p:ph idx="1" type="body"/>
          </p:nvPr>
        </p:nvSpPr>
        <p:spPr>
          <a:xfrm>
            <a:off x="4513825" y="934600"/>
            <a:ext cx="4481400" cy="1989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Each model class corresponds directly to a database table</a:t>
            </a:r>
            <a:endParaRPr/>
          </a:p>
          <a:p>
            <a:pPr indent="-342900" lvl="0" marL="457200" rtl="0" algn="l">
              <a:spcBef>
                <a:spcPts val="0"/>
              </a:spcBef>
              <a:spcAft>
                <a:spcPts val="0"/>
              </a:spcAft>
              <a:buSzPts val="1800"/>
              <a:buChar char="●"/>
            </a:pPr>
            <a:r>
              <a:rPr lang="en"/>
              <a:t>Can lead to bloated models with mixed responsibilities</a:t>
            </a:r>
            <a:endParaRPr/>
          </a:p>
          <a:p>
            <a:pPr indent="-342900" lvl="0" marL="457200" rtl="0" algn="l">
              <a:spcBef>
                <a:spcPts val="0"/>
              </a:spcBef>
              <a:spcAft>
                <a:spcPts val="0"/>
              </a:spcAft>
              <a:buSzPts val="1800"/>
              <a:buChar char="●"/>
            </a:pPr>
            <a:r>
              <a:rPr lang="en"/>
              <a:t>Tight coupling between model and database schema</a:t>
            </a:r>
            <a:endParaRPr/>
          </a:p>
        </p:txBody>
      </p:sp>
      <p:pic>
        <p:nvPicPr>
          <p:cNvPr id="188" name="Google Shape;188;p32"/>
          <p:cNvPicPr preferRelativeResize="0"/>
          <p:nvPr/>
        </p:nvPicPr>
        <p:blipFill rotWithShape="1">
          <a:blip r:embed="rId3">
            <a:alphaModFix/>
          </a:blip>
          <a:srcRect b="18456" l="10669" r="21758" t="20306"/>
          <a:stretch/>
        </p:blipFill>
        <p:spPr>
          <a:xfrm>
            <a:off x="0" y="1017725"/>
            <a:ext cx="4290175" cy="1834550"/>
          </a:xfrm>
          <a:prstGeom prst="rect">
            <a:avLst/>
          </a:prstGeom>
          <a:noFill/>
          <a:ln>
            <a:noFill/>
          </a:ln>
        </p:spPr>
      </p:pic>
      <p:pic>
        <p:nvPicPr>
          <p:cNvPr id="189" name="Google Shape;189;p32"/>
          <p:cNvPicPr preferRelativeResize="0"/>
          <p:nvPr/>
        </p:nvPicPr>
        <p:blipFill rotWithShape="1">
          <a:blip r:embed="rId4">
            <a:alphaModFix/>
          </a:blip>
          <a:srcRect b="6147" l="6219" r="2447" t="0"/>
          <a:stretch/>
        </p:blipFill>
        <p:spPr>
          <a:xfrm>
            <a:off x="4513825" y="2923775"/>
            <a:ext cx="4630176" cy="2080725"/>
          </a:xfrm>
          <a:prstGeom prst="rect">
            <a:avLst/>
          </a:prstGeom>
          <a:noFill/>
          <a:ln>
            <a:noFill/>
          </a:ln>
        </p:spPr>
      </p:pic>
      <p:sp>
        <p:nvSpPr>
          <p:cNvPr id="190" name="Google Shape;190;p32"/>
          <p:cNvSpPr txBox="1"/>
          <p:nvPr>
            <p:ph idx="1" type="body"/>
          </p:nvPr>
        </p:nvSpPr>
        <p:spPr>
          <a:xfrm>
            <a:off x="0" y="2923775"/>
            <a:ext cx="4481400" cy="1989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Models are plain objects with no knowledge of the database.</a:t>
            </a:r>
            <a:endParaRPr/>
          </a:p>
          <a:p>
            <a:pPr indent="-342900" lvl="0" marL="457200" rtl="0" algn="l">
              <a:spcBef>
                <a:spcPts val="0"/>
              </a:spcBef>
              <a:spcAft>
                <a:spcPts val="0"/>
              </a:spcAft>
              <a:buSzPts val="1800"/>
              <a:buChar char="●"/>
            </a:pPr>
            <a:r>
              <a:rPr lang="en"/>
              <a:t>A separate mapper class handles database interactions.</a:t>
            </a:r>
            <a:endParaRPr/>
          </a:p>
          <a:p>
            <a:pPr indent="-342900" lvl="0" marL="457200" rtl="0" algn="l">
              <a:spcBef>
                <a:spcPts val="0"/>
              </a:spcBef>
              <a:spcAft>
                <a:spcPts val="0"/>
              </a:spcAft>
              <a:buSzPts val="1800"/>
              <a:buChar char="●"/>
            </a:pPr>
            <a:r>
              <a:rPr lang="en"/>
              <a:t>Clear separation of concerns</a:t>
            </a:r>
            <a:endParaRPr/>
          </a:p>
          <a:p>
            <a:pPr indent="-342900" lvl="0" marL="457200" rtl="0" algn="l">
              <a:spcBef>
                <a:spcPts val="0"/>
              </a:spcBef>
              <a:spcAft>
                <a:spcPts val="0"/>
              </a:spcAft>
              <a:buSzPts val="1800"/>
              <a:buChar char="●"/>
            </a:pPr>
            <a:r>
              <a:rPr lang="en"/>
              <a:t>Increased complexity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a:t>
            </a:r>
            <a:endParaRPr/>
          </a:p>
        </p:txBody>
      </p:sp>
      <p:sp>
        <p:nvSpPr>
          <p:cNvPr id="196" name="Google Shape;196;p33"/>
          <p:cNvSpPr txBox="1"/>
          <p:nvPr>
            <p:ph idx="1" type="body"/>
          </p:nvPr>
        </p:nvSpPr>
        <p:spPr>
          <a:xfrm>
            <a:off x="311700" y="1152475"/>
            <a:ext cx="43629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a:t>
            </a:r>
            <a:r>
              <a:rPr lang="en"/>
              <a:t>rovide an interface between tables in the database and Ruby code to modify or create attributes and instances of a table</a:t>
            </a:r>
            <a:endParaRPr/>
          </a:p>
          <a:p>
            <a:pPr indent="-342900" lvl="0" marL="457200" rtl="0" algn="l">
              <a:spcBef>
                <a:spcPts val="0"/>
              </a:spcBef>
              <a:spcAft>
                <a:spcPts val="0"/>
              </a:spcAft>
              <a:buSzPts val="1800"/>
              <a:buChar char="●"/>
            </a:pPr>
            <a:r>
              <a:rPr lang="en"/>
              <a:t>Class Methods:</a:t>
            </a:r>
            <a:endParaRPr/>
          </a:p>
          <a:p>
            <a:pPr indent="-317500" lvl="1" marL="914400" rtl="0" algn="l">
              <a:spcBef>
                <a:spcPts val="0"/>
              </a:spcBef>
              <a:spcAft>
                <a:spcPts val="0"/>
              </a:spcAft>
              <a:buSzPts val="1400"/>
              <a:buChar char="○"/>
            </a:pPr>
            <a:r>
              <a:rPr lang="en"/>
              <a:t>new/create</a:t>
            </a:r>
            <a:endParaRPr/>
          </a:p>
          <a:p>
            <a:pPr indent="-317500" lvl="1" marL="914400" rtl="0" algn="l">
              <a:spcBef>
                <a:spcPts val="0"/>
              </a:spcBef>
              <a:spcAft>
                <a:spcPts val="0"/>
              </a:spcAft>
              <a:buSzPts val="1400"/>
              <a:buChar char="○"/>
            </a:pPr>
            <a:r>
              <a:rPr lang="en"/>
              <a:t>update_all</a:t>
            </a:r>
            <a:endParaRPr/>
          </a:p>
          <a:p>
            <a:pPr indent="-317500" lvl="1" marL="914400" rtl="0" algn="l">
              <a:spcBef>
                <a:spcPts val="0"/>
              </a:spcBef>
              <a:spcAft>
                <a:spcPts val="0"/>
              </a:spcAft>
              <a:buSzPts val="1400"/>
              <a:buChar char="○"/>
            </a:pPr>
            <a:r>
              <a:rPr lang="en"/>
              <a:t>where/all/find/find_by</a:t>
            </a:r>
            <a:endParaRPr/>
          </a:p>
          <a:p>
            <a:pPr indent="-317500" lvl="1" marL="914400" rtl="0" algn="l">
              <a:spcBef>
                <a:spcPts val="0"/>
              </a:spcBef>
              <a:spcAft>
                <a:spcPts val="0"/>
              </a:spcAft>
              <a:buSzPts val="1400"/>
              <a:buChar char="○"/>
            </a:pPr>
            <a:r>
              <a:rPr lang="en"/>
              <a:t>destroy_by/destroy_all</a:t>
            </a:r>
            <a:endParaRPr/>
          </a:p>
          <a:p>
            <a:pPr indent="-342900" lvl="0" marL="457200" rtl="0" algn="l">
              <a:spcBef>
                <a:spcPts val="0"/>
              </a:spcBef>
              <a:spcAft>
                <a:spcPts val="0"/>
              </a:spcAft>
              <a:buSzPts val="1800"/>
              <a:buChar char="●"/>
            </a:pPr>
            <a:r>
              <a:rPr lang="en"/>
              <a:t>Instance Methods:</a:t>
            </a:r>
            <a:endParaRPr/>
          </a:p>
          <a:p>
            <a:pPr indent="-317500" lvl="1" marL="914400" rtl="0" algn="l">
              <a:spcBef>
                <a:spcPts val="0"/>
              </a:spcBef>
              <a:spcAft>
                <a:spcPts val="0"/>
              </a:spcAft>
              <a:buSzPts val="1400"/>
              <a:buChar char="○"/>
            </a:pPr>
            <a:r>
              <a:rPr lang="en"/>
              <a:t>update</a:t>
            </a:r>
            <a:endParaRPr/>
          </a:p>
          <a:p>
            <a:pPr indent="-317500" lvl="1" marL="914400" rtl="0" algn="l">
              <a:spcBef>
                <a:spcPts val="0"/>
              </a:spcBef>
              <a:spcAft>
                <a:spcPts val="0"/>
              </a:spcAft>
              <a:buSzPts val="1400"/>
              <a:buChar char="○"/>
            </a:pPr>
            <a:r>
              <a:rPr lang="en"/>
              <a:t>destroy</a:t>
            </a:r>
            <a:endParaRPr/>
          </a:p>
        </p:txBody>
      </p:sp>
      <p:pic>
        <p:nvPicPr>
          <p:cNvPr id="197" name="Google Shape;197;p33"/>
          <p:cNvPicPr preferRelativeResize="0"/>
          <p:nvPr/>
        </p:nvPicPr>
        <p:blipFill>
          <a:blip r:embed="rId3">
            <a:alphaModFix/>
          </a:blip>
          <a:stretch>
            <a:fillRect/>
          </a:stretch>
        </p:blipFill>
        <p:spPr>
          <a:xfrm>
            <a:off x="4639275" y="495639"/>
            <a:ext cx="4363026" cy="4152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Associations</a:t>
            </a:r>
            <a:endParaRPr/>
          </a:p>
        </p:txBody>
      </p:sp>
      <p:sp>
        <p:nvSpPr>
          <p:cNvPr id="203" name="Google Shape;203;p34"/>
          <p:cNvSpPr txBox="1"/>
          <p:nvPr>
            <p:ph idx="1" type="body"/>
          </p:nvPr>
        </p:nvSpPr>
        <p:spPr>
          <a:xfrm>
            <a:off x="311700" y="1152475"/>
            <a:ext cx="4363500" cy="380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Associations establish relationships between models</a:t>
            </a:r>
            <a:endParaRPr/>
          </a:p>
          <a:p>
            <a:pPr indent="-342900" lvl="0" marL="457200" rtl="0" algn="l">
              <a:spcBef>
                <a:spcPts val="0"/>
              </a:spcBef>
              <a:spcAft>
                <a:spcPts val="0"/>
              </a:spcAft>
              <a:buSzPts val="1800"/>
              <a:buChar char="●"/>
            </a:pPr>
            <a:r>
              <a:rPr lang="en"/>
              <a:t>Associations:</a:t>
            </a:r>
            <a:endParaRPr/>
          </a:p>
          <a:p>
            <a:pPr indent="-317500" lvl="1" marL="914400" rtl="0" algn="l">
              <a:spcBef>
                <a:spcPts val="0"/>
              </a:spcBef>
              <a:spcAft>
                <a:spcPts val="0"/>
              </a:spcAft>
              <a:buSzPts val="1400"/>
              <a:buChar char="○"/>
            </a:pPr>
            <a:r>
              <a:rPr lang="en"/>
              <a:t>belongs_to</a:t>
            </a:r>
            <a:endParaRPr/>
          </a:p>
          <a:p>
            <a:pPr indent="-317500" lvl="1" marL="914400" rtl="0" algn="l">
              <a:spcBef>
                <a:spcPts val="0"/>
              </a:spcBef>
              <a:spcAft>
                <a:spcPts val="0"/>
              </a:spcAft>
              <a:buSzPts val="1400"/>
              <a:buChar char="○"/>
            </a:pPr>
            <a:r>
              <a:rPr lang="en"/>
              <a:t>has_one/many</a:t>
            </a:r>
            <a:endParaRPr/>
          </a:p>
          <a:p>
            <a:pPr indent="-317500" lvl="1" marL="914400" rtl="0" algn="l">
              <a:spcBef>
                <a:spcPts val="0"/>
              </a:spcBef>
              <a:spcAft>
                <a:spcPts val="0"/>
              </a:spcAft>
              <a:buSzPts val="1400"/>
              <a:buChar char="○"/>
            </a:pPr>
            <a:r>
              <a:rPr lang="en"/>
              <a:t>has_one/many_through</a:t>
            </a:r>
            <a:endParaRPr/>
          </a:p>
          <a:p>
            <a:pPr indent="-342900" lvl="0" marL="457200" rtl="0" algn="l">
              <a:spcBef>
                <a:spcPts val="0"/>
              </a:spcBef>
              <a:spcAft>
                <a:spcPts val="0"/>
              </a:spcAft>
              <a:buSzPts val="1800"/>
              <a:buChar char="●"/>
            </a:pPr>
            <a:r>
              <a:rPr lang="en"/>
              <a:t>Has eager loading (includes)</a:t>
            </a:r>
            <a:endParaRPr/>
          </a:p>
          <a:p>
            <a:pPr indent="-342900" lvl="0" marL="457200" rtl="0" algn="l">
              <a:spcBef>
                <a:spcPts val="0"/>
              </a:spcBef>
              <a:spcAft>
                <a:spcPts val="0"/>
              </a:spcAft>
              <a:buSzPts val="1800"/>
              <a:buChar char="●"/>
            </a:pPr>
            <a:r>
              <a:rPr lang="en"/>
              <a:t>Allows polymorphic associations</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create_x</a:t>
            </a:r>
            <a:endParaRPr/>
          </a:p>
          <a:p>
            <a:pPr indent="-317500" lvl="1" marL="914400" rtl="0" algn="l">
              <a:spcBef>
                <a:spcPts val="0"/>
              </a:spcBef>
              <a:spcAft>
                <a:spcPts val="0"/>
              </a:spcAft>
              <a:buSzPts val="1400"/>
              <a:buChar char="○"/>
            </a:pPr>
            <a:r>
              <a:rPr lang="en"/>
              <a:t>build_x</a:t>
            </a:r>
            <a:endParaRPr/>
          </a:p>
          <a:p>
            <a:pPr indent="-317500" lvl="1" marL="914400" rtl="0" algn="l">
              <a:spcBef>
                <a:spcPts val="0"/>
              </a:spcBef>
              <a:spcAft>
                <a:spcPts val="0"/>
              </a:spcAft>
              <a:buSzPts val="1400"/>
              <a:buChar char="○"/>
            </a:pPr>
            <a:r>
              <a:rPr lang="en"/>
              <a:t>x_changed?</a:t>
            </a:r>
            <a:endParaRPr/>
          </a:p>
        </p:txBody>
      </p:sp>
      <p:pic>
        <p:nvPicPr>
          <p:cNvPr id="204" name="Google Shape;204;p34"/>
          <p:cNvPicPr preferRelativeResize="0"/>
          <p:nvPr/>
        </p:nvPicPr>
        <p:blipFill>
          <a:blip r:embed="rId3">
            <a:alphaModFix/>
          </a:blip>
          <a:stretch>
            <a:fillRect/>
          </a:stretch>
        </p:blipFill>
        <p:spPr>
          <a:xfrm>
            <a:off x="4524500" y="0"/>
            <a:ext cx="4574174" cy="2358541"/>
          </a:xfrm>
          <a:prstGeom prst="rect">
            <a:avLst/>
          </a:prstGeom>
          <a:noFill/>
          <a:ln>
            <a:noFill/>
          </a:ln>
        </p:spPr>
      </p:pic>
      <p:pic>
        <p:nvPicPr>
          <p:cNvPr id="205" name="Google Shape;205;p34"/>
          <p:cNvPicPr preferRelativeResize="0"/>
          <p:nvPr/>
        </p:nvPicPr>
        <p:blipFill>
          <a:blip r:embed="rId4">
            <a:alphaModFix/>
          </a:blip>
          <a:stretch>
            <a:fillRect/>
          </a:stretch>
        </p:blipFill>
        <p:spPr>
          <a:xfrm>
            <a:off x="4572000" y="2764347"/>
            <a:ext cx="4574175" cy="2272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Validations</a:t>
            </a:r>
            <a:endParaRPr/>
          </a:p>
        </p:txBody>
      </p:sp>
      <p:sp>
        <p:nvSpPr>
          <p:cNvPr id="211" name="Google Shape;211;p35"/>
          <p:cNvSpPr txBox="1"/>
          <p:nvPr>
            <p:ph idx="1" type="body"/>
          </p:nvPr>
        </p:nvSpPr>
        <p:spPr>
          <a:xfrm>
            <a:off x="311700" y="1152475"/>
            <a:ext cx="52404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E</a:t>
            </a:r>
            <a:r>
              <a:rPr lang="en"/>
              <a:t>nsure that only valid data is saved</a:t>
            </a:r>
            <a:endParaRPr/>
          </a:p>
          <a:p>
            <a:pPr indent="-334327" lvl="0" marL="457200" rtl="0" algn="l">
              <a:spcBef>
                <a:spcPts val="0"/>
              </a:spcBef>
              <a:spcAft>
                <a:spcPts val="0"/>
              </a:spcAft>
              <a:buSzPct val="100000"/>
              <a:buChar char="●"/>
            </a:pPr>
            <a:r>
              <a:rPr lang="en"/>
              <a:t>Types:</a:t>
            </a:r>
            <a:endParaRPr/>
          </a:p>
          <a:p>
            <a:pPr indent="-310832" lvl="1" marL="914400" rtl="0" algn="l">
              <a:spcBef>
                <a:spcPts val="0"/>
              </a:spcBef>
              <a:spcAft>
                <a:spcPts val="0"/>
              </a:spcAft>
              <a:buSzPct val="100000"/>
              <a:buChar char="○"/>
            </a:pPr>
            <a:r>
              <a:rPr lang="en"/>
              <a:t>acceptance</a:t>
            </a:r>
            <a:endParaRPr/>
          </a:p>
          <a:p>
            <a:pPr indent="-310832" lvl="1" marL="914400" rtl="0" algn="l">
              <a:spcBef>
                <a:spcPts val="0"/>
              </a:spcBef>
              <a:spcAft>
                <a:spcPts val="0"/>
              </a:spcAft>
              <a:buSzPct val="100000"/>
              <a:buChar char="○"/>
            </a:pPr>
            <a:r>
              <a:rPr lang="en"/>
              <a:t>confirmation</a:t>
            </a:r>
            <a:endParaRPr/>
          </a:p>
          <a:p>
            <a:pPr indent="-310832" lvl="1" marL="914400" rtl="0" algn="l">
              <a:spcBef>
                <a:spcPts val="0"/>
              </a:spcBef>
              <a:spcAft>
                <a:spcPts val="0"/>
              </a:spcAft>
              <a:buSzPct val="100000"/>
              <a:buChar char="○"/>
            </a:pPr>
            <a:r>
              <a:rPr lang="en"/>
              <a:t>comparison</a:t>
            </a:r>
            <a:endParaRPr/>
          </a:p>
          <a:p>
            <a:pPr indent="-310832" lvl="1" marL="914400" rtl="0" algn="l">
              <a:spcBef>
                <a:spcPts val="0"/>
              </a:spcBef>
              <a:spcAft>
                <a:spcPts val="0"/>
              </a:spcAft>
              <a:buSzPct val="100000"/>
              <a:buChar char="○"/>
            </a:pPr>
            <a:r>
              <a:rPr lang="en"/>
              <a:t>format</a:t>
            </a:r>
            <a:endParaRPr/>
          </a:p>
          <a:p>
            <a:pPr indent="-310832" lvl="1" marL="914400" rtl="0" algn="l">
              <a:spcBef>
                <a:spcPts val="0"/>
              </a:spcBef>
              <a:spcAft>
                <a:spcPts val="0"/>
              </a:spcAft>
              <a:buSzPct val="100000"/>
              <a:buChar char="○"/>
            </a:pPr>
            <a:r>
              <a:rPr lang="en"/>
              <a:t>inclusion</a:t>
            </a:r>
            <a:endParaRPr/>
          </a:p>
          <a:p>
            <a:pPr indent="-310832" lvl="1" marL="914400" rtl="0" algn="l">
              <a:spcBef>
                <a:spcPts val="0"/>
              </a:spcBef>
              <a:spcAft>
                <a:spcPts val="0"/>
              </a:spcAft>
              <a:buSzPct val="100000"/>
              <a:buChar char="○"/>
            </a:pPr>
            <a:r>
              <a:rPr lang="en"/>
              <a:t>exclusion</a:t>
            </a:r>
            <a:endParaRPr/>
          </a:p>
          <a:p>
            <a:pPr indent="-310832" lvl="1" marL="914400" rtl="0" algn="l">
              <a:spcBef>
                <a:spcPts val="0"/>
              </a:spcBef>
              <a:spcAft>
                <a:spcPts val="0"/>
              </a:spcAft>
              <a:buSzPct val="100000"/>
              <a:buChar char="○"/>
            </a:pPr>
            <a:r>
              <a:rPr lang="en"/>
              <a:t>length</a:t>
            </a:r>
            <a:endParaRPr/>
          </a:p>
          <a:p>
            <a:pPr indent="-310832" lvl="1" marL="914400" rtl="0" algn="l">
              <a:spcBef>
                <a:spcPts val="0"/>
              </a:spcBef>
              <a:spcAft>
                <a:spcPts val="0"/>
              </a:spcAft>
              <a:buSzPct val="100000"/>
              <a:buChar char="○"/>
            </a:pPr>
            <a:r>
              <a:rPr lang="en"/>
              <a:t>numericality</a:t>
            </a:r>
            <a:endParaRPr/>
          </a:p>
          <a:p>
            <a:pPr indent="-310832" lvl="1" marL="914400" rtl="0" algn="l">
              <a:spcBef>
                <a:spcPts val="0"/>
              </a:spcBef>
              <a:spcAft>
                <a:spcPts val="0"/>
              </a:spcAft>
              <a:buSzPct val="100000"/>
              <a:buChar char="○"/>
            </a:pPr>
            <a:r>
              <a:rPr lang="en"/>
              <a:t>presence</a:t>
            </a:r>
            <a:endParaRPr/>
          </a:p>
          <a:p>
            <a:pPr indent="-310832" lvl="1" marL="914400" rtl="0" algn="l">
              <a:spcBef>
                <a:spcPts val="0"/>
              </a:spcBef>
              <a:spcAft>
                <a:spcPts val="0"/>
              </a:spcAft>
              <a:buSzPct val="100000"/>
              <a:buChar char="○"/>
            </a:pPr>
            <a:r>
              <a:rPr lang="en"/>
              <a:t>absence</a:t>
            </a:r>
            <a:endParaRPr/>
          </a:p>
          <a:p>
            <a:pPr indent="-310832" lvl="1" marL="914400" rtl="0" algn="l">
              <a:spcBef>
                <a:spcPts val="0"/>
              </a:spcBef>
              <a:spcAft>
                <a:spcPts val="0"/>
              </a:spcAft>
              <a:buSzPct val="100000"/>
              <a:buChar char="○"/>
            </a:pPr>
            <a:r>
              <a:rPr lang="en"/>
              <a:t>uniqueness</a:t>
            </a:r>
            <a:endParaRPr/>
          </a:p>
          <a:p>
            <a:pPr indent="-310832" lvl="1" marL="914400" rtl="0" algn="l">
              <a:spcBef>
                <a:spcPts val="0"/>
              </a:spcBef>
              <a:spcAft>
                <a:spcPts val="0"/>
              </a:spcAft>
              <a:buSzPct val="100000"/>
              <a:buChar char="○"/>
            </a:pPr>
            <a:r>
              <a:rPr lang="en"/>
              <a:t>validates_associated</a:t>
            </a:r>
            <a:endParaRPr/>
          </a:p>
          <a:p>
            <a:pPr indent="-310832" lvl="1" marL="914400" rtl="0" algn="l">
              <a:spcBef>
                <a:spcPts val="0"/>
              </a:spcBef>
              <a:spcAft>
                <a:spcPts val="0"/>
              </a:spcAft>
              <a:buSzPct val="100000"/>
              <a:buChar char="○"/>
            </a:pPr>
            <a:r>
              <a:rPr lang="en"/>
              <a:t>validates_each</a:t>
            </a:r>
            <a:endParaRPr/>
          </a:p>
          <a:p>
            <a:pPr indent="-310832" lvl="1" marL="914400" rtl="0" algn="l">
              <a:spcBef>
                <a:spcPts val="0"/>
              </a:spcBef>
              <a:spcAft>
                <a:spcPts val="0"/>
              </a:spcAft>
              <a:buSzPct val="100000"/>
              <a:buChar char="○"/>
            </a:pPr>
            <a:r>
              <a:rPr lang="en"/>
              <a:t>validates_with</a:t>
            </a:r>
            <a:endParaRPr/>
          </a:p>
        </p:txBody>
      </p:sp>
      <p:pic>
        <p:nvPicPr>
          <p:cNvPr id="212" name="Google Shape;212;p35"/>
          <p:cNvPicPr preferRelativeResize="0"/>
          <p:nvPr/>
        </p:nvPicPr>
        <p:blipFill>
          <a:blip r:embed="rId3">
            <a:alphaModFix/>
          </a:blip>
          <a:stretch>
            <a:fillRect/>
          </a:stretch>
        </p:blipFill>
        <p:spPr>
          <a:xfrm>
            <a:off x="5742550" y="303788"/>
            <a:ext cx="3219450" cy="942975"/>
          </a:xfrm>
          <a:prstGeom prst="rect">
            <a:avLst/>
          </a:prstGeom>
          <a:noFill/>
          <a:ln>
            <a:noFill/>
          </a:ln>
        </p:spPr>
      </p:pic>
      <p:pic>
        <p:nvPicPr>
          <p:cNvPr id="213" name="Google Shape;213;p35"/>
          <p:cNvPicPr preferRelativeResize="0"/>
          <p:nvPr/>
        </p:nvPicPr>
        <p:blipFill>
          <a:blip r:embed="rId4">
            <a:alphaModFix/>
          </a:blip>
          <a:stretch>
            <a:fillRect/>
          </a:stretch>
        </p:blipFill>
        <p:spPr>
          <a:xfrm>
            <a:off x="4910975" y="4136550"/>
            <a:ext cx="4159100" cy="791200"/>
          </a:xfrm>
          <a:prstGeom prst="rect">
            <a:avLst/>
          </a:prstGeom>
          <a:noFill/>
          <a:ln>
            <a:noFill/>
          </a:ln>
        </p:spPr>
      </p:pic>
      <p:pic>
        <p:nvPicPr>
          <p:cNvPr id="214" name="Google Shape;214;p35"/>
          <p:cNvPicPr preferRelativeResize="0"/>
          <p:nvPr/>
        </p:nvPicPr>
        <p:blipFill>
          <a:blip r:embed="rId5">
            <a:alphaModFix/>
          </a:blip>
          <a:stretch>
            <a:fillRect/>
          </a:stretch>
        </p:blipFill>
        <p:spPr>
          <a:xfrm>
            <a:off x="5742550" y="2007741"/>
            <a:ext cx="3219450" cy="12822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Callbacks</a:t>
            </a:r>
            <a:endParaRPr/>
          </a:p>
        </p:txBody>
      </p:sp>
      <p:pic>
        <p:nvPicPr>
          <p:cNvPr id="220" name="Google Shape;220;p36"/>
          <p:cNvPicPr preferRelativeResize="0"/>
          <p:nvPr/>
        </p:nvPicPr>
        <p:blipFill rotWithShape="1">
          <a:blip r:embed="rId3">
            <a:alphaModFix/>
          </a:blip>
          <a:srcRect b="12195" l="6526" r="2696" t="0"/>
          <a:stretch/>
        </p:blipFill>
        <p:spPr>
          <a:xfrm>
            <a:off x="1276300" y="1017728"/>
            <a:ext cx="6591388" cy="395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Scopes</a:t>
            </a:r>
            <a:endParaRPr/>
          </a:p>
        </p:txBody>
      </p:sp>
      <p:sp>
        <p:nvSpPr>
          <p:cNvPr id="226" name="Google Shape;2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 Model</a:t>
            </a:r>
            <a:endParaRPr/>
          </a:p>
        </p:txBody>
      </p:sp>
      <p:sp>
        <p:nvSpPr>
          <p:cNvPr id="232" name="Google Shape;23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AASM</a:t>
            </a:r>
            <a:endParaRPr/>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Routers</a:t>
            </a:r>
            <a:endParaRPr/>
          </a:p>
        </p:txBody>
      </p:sp>
      <p:sp>
        <p:nvSpPr>
          <p:cNvPr id="244" name="Google Shape;244;p40"/>
          <p:cNvSpPr txBox="1"/>
          <p:nvPr>
            <p:ph idx="1" type="body"/>
          </p:nvPr>
        </p:nvSpPr>
        <p:spPr>
          <a:xfrm>
            <a:off x="311700" y="1152475"/>
            <a:ext cx="3443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t>
            </a:r>
            <a:r>
              <a:rPr lang="en"/>
              <a:t>andles URL requests and directs them to the appropriate controller actions</a:t>
            </a:r>
            <a:endParaRPr/>
          </a:p>
          <a:p>
            <a:pPr indent="-342900" lvl="0" marL="457200" rtl="0" algn="l">
              <a:spcBef>
                <a:spcPts val="0"/>
              </a:spcBef>
              <a:spcAft>
                <a:spcPts val="0"/>
              </a:spcAft>
              <a:buSzPts val="1800"/>
              <a:buChar char="●"/>
            </a:pPr>
            <a:r>
              <a:rPr lang="en"/>
              <a:t>Layers:</a:t>
            </a:r>
            <a:endParaRPr/>
          </a:p>
          <a:p>
            <a:pPr indent="-317500" lvl="1" marL="914400" rtl="0" algn="l">
              <a:spcBef>
                <a:spcPts val="0"/>
              </a:spcBef>
              <a:spcAft>
                <a:spcPts val="0"/>
              </a:spcAft>
              <a:buSzPts val="1400"/>
              <a:buChar char="○"/>
            </a:pPr>
            <a:r>
              <a:rPr lang="en"/>
              <a:t>namespace</a:t>
            </a:r>
            <a:endParaRPr/>
          </a:p>
          <a:p>
            <a:pPr indent="-317500" lvl="1" marL="914400" rtl="0" algn="l">
              <a:spcBef>
                <a:spcPts val="0"/>
              </a:spcBef>
              <a:spcAft>
                <a:spcPts val="0"/>
              </a:spcAft>
              <a:buSzPts val="1400"/>
              <a:buChar char="○"/>
            </a:pPr>
            <a:r>
              <a:rPr lang="en"/>
              <a:t>scope</a:t>
            </a:r>
            <a:endParaRPr/>
          </a:p>
          <a:p>
            <a:pPr indent="-317500" lvl="1" marL="914400" rtl="0" algn="l">
              <a:spcBef>
                <a:spcPts val="0"/>
              </a:spcBef>
              <a:spcAft>
                <a:spcPts val="0"/>
              </a:spcAft>
              <a:buSzPts val="1400"/>
              <a:buChar char="○"/>
            </a:pPr>
            <a:r>
              <a:rPr lang="en"/>
              <a:t>resource</a:t>
            </a:r>
            <a:endParaRPr/>
          </a:p>
          <a:p>
            <a:pPr indent="-342900" lvl="0" marL="457200" rtl="0" algn="l">
              <a:spcBef>
                <a:spcPts val="0"/>
              </a:spcBef>
              <a:spcAft>
                <a:spcPts val="0"/>
              </a:spcAft>
              <a:buSzPts val="1800"/>
              <a:buChar char="●"/>
            </a:pPr>
            <a:r>
              <a:rPr lang="en"/>
              <a:t>Custom Actions:</a:t>
            </a:r>
            <a:endParaRPr/>
          </a:p>
          <a:p>
            <a:pPr indent="-317500" lvl="1" marL="914400" rtl="0" algn="l">
              <a:spcBef>
                <a:spcPts val="0"/>
              </a:spcBef>
              <a:spcAft>
                <a:spcPts val="0"/>
              </a:spcAft>
              <a:buSzPts val="1400"/>
              <a:buChar char="○"/>
            </a:pPr>
            <a:r>
              <a:rPr lang="en"/>
              <a:t>member</a:t>
            </a:r>
            <a:endParaRPr/>
          </a:p>
          <a:p>
            <a:pPr indent="-317500" lvl="1" marL="914400" rtl="0" algn="l">
              <a:spcBef>
                <a:spcPts val="0"/>
              </a:spcBef>
              <a:spcAft>
                <a:spcPts val="0"/>
              </a:spcAft>
              <a:buSzPts val="1400"/>
              <a:buChar char="○"/>
            </a:pPr>
            <a:r>
              <a:rPr lang="en"/>
              <a:t>collection</a:t>
            </a:r>
            <a:endParaRPr/>
          </a:p>
        </p:txBody>
      </p:sp>
      <p:pic>
        <p:nvPicPr>
          <p:cNvPr id="245" name="Google Shape;245;p40"/>
          <p:cNvPicPr preferRelativeResize="0"/>
          <p:nvPr/>
        </p:nvPicPr>
        <p:blipFill>
          <a:blip r:embed="rId3">
            <a:alphaModFix/>
          </a:blip>
          <a:stretch>
            <a:fillRect/>
          </a:stretch>
        </p:blipFill>
        <p:spPr>
          <a:xfrm>
            <a:off x="4100551" y="2280625"/>
            <a:ext cx="4821198" cy="2719025"/>
          </a:xfrm>
          <a:prstGeom prst="rect">
            <a:avLst/>
          </a:prstGeom>
          <a:noFill/>
          <a:ln>
            <a:noFill/>
          </a:ln>
        </p:spPr>
      </p:pic>
      <p:pic>
        <p:nvPicPr>
          <p:cNvPr id="246" name="Google Shape;246;p40"/>
          <p:cNvPicPr preferRelativeResize="0"/>
          <p:nvPr/>
        </p:nvPicPr>
        <p:blipFill>
          <a:blip r:embed="rId4">
            <a:alphaModFix/>
          </a:blip>
          <a:stretch>
            <a:fillRect/>
          </a:stretch>
        </p:blipFill>
        <p:spPr>
          <a:xfrm>
            <a:off x="5064300" y="144300"/>
            <a:ext cx="2615651" cy="2061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Controllers</a:t>
            </a:r>
            <a:endParaRPr/>
          </a:p>
        </p:txBody>
      </p:sp>
      <p:sp>
        <p:nvSpPr>
          <p:cNvPr id="252" name="Google Shape;252;p41"/>
          <p:cNvSpPr txBox="1"/>
          <p:nvPr>
            <p:ph idx="1" type="body"/>
          </p:nvPr>
        </p:nvSpPr>
        <p:spPr>
          <a:xfrm>
            <a:off x="311700" y="1152475"/>
            <a:ext cx="4032000" cy="376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t>
            </a:r>
            <a:r>
              <a:rPr lang="en"/>
              <a:t>andle incoming web requests and return responses</a:t>
            </a:r>
            <a:endParaRPr/>
          </a:p>
          <a:p>
            <a:pPr indent="-342900" lvl="0" marL="457200" rtl="0" algn="l">
              <a:spcBef>
                <a:spcPts val="0"/>
              </a:spcBef>
              <a:spcAft>
                <a:spcPts val="0"/>
              </a:spcAft>
              <a:buSzPts val="1800"/>
              <a:buChar char="●"/>
            </a:pPr>
            <a:r>
              <a:rPr lang="en"/>
              <a:t>ActionController::Parameters handles params</a:t>
            </a:r>
            <a:endParaRPr/>
          </a:p>
          <a:p>
            <a:pPr indent="-342900" lvl="0" marL="457200" rtl="0" algn="l">
              <a:spcBef>
                <a:spcPts val="0"/>
              </a:spcBef>
              <a:spcAft>
                <a:spcPts val="0"/>
              </a:spcAft>
              <a:buSzPts val="1800"/>
              <a:buChar char="●"/>
            </a:pPr>
            <a:r>
              <a:rPr lang="en"/>
              <a:t>Has callbacks</a:t>
            </a:r>
            <a:endParaRPr/>
          </a:p>
          <a:p>
            <a:pPr indent="-342900" lvl="0" marL="457200" rtl="0" algn="l">
              <a:spcBef>
                <a:spcPts val="0"/>
              </a:spcBef>
              <a:spcAft>
                <a:spcPts val="0"/>
              </a:spcAft>
              <a:buSzPts val="1800"/>
              <a:buChar char="●"/>
            </a:pPr>
            <a:r>
              <a:rPr lang="en"/>
              <a:t>Controls response format</a:t>
            </a:r>
            <a:endParaRPr/>
          </a:p>
          <a:p>
            <a:pPr indent="-342900" lvl="0" marL="457200" rtl="0" algn="l">
              <a:spcBef>
                <a:spcPts val="0"/>
              </a:spcBef>
              <a:spcAft>
                <a:spcPts val="0"/>
              </a:spcAft>
              <a:buSzPts val="1800"/>
              <a:buChar char="●"/>
            </a:pPr>
            <a:r>
              <a:rPr lang="en"/>
              <a:t>Delegates:</a:t>
            </a:r>
            <a:endParaRPr/>
          </a:p>
          <a:p>
            <a:pPr indent="-317500" lvl="1" marL="914400" rtl="0" algn="l">
              <a:spcBef>
                <a:spcPts val="0"/>
              </a:spcBef>
              <a:spcAft>
                <a:spcPts val="0"/>
              </a:spcAft>
              <a:buSzPts val="1400"/>
              <a:buChar char="○"/>
            </a:pPr>
            <a:r>
              <a:rPr lang="en"/>
              <a:t>params validations -&gt; FormObject</a:t>
            </a:r>
            <a:endParaRPr/>
          </a:p>
          <a:p>
            <a:pPr indent="-317500" lvl="1" marL="914400" rtl="0" algn="l">
              <a:spcBef>
                <a:spcPts val="0"/>
              </a:spcBef>
              <a:spcAft>
                <a:spcPts val="0"/>
              </a:spcAft>
              <a:buSzPts val="1400"/>
              <a:buChar char="○"/>
            </a:pPr>
            <a:r>
              <a:rPr lang="en"/>
              <a:t>complex logics -&gt; ServiceObject</a:t>
            </a:r>
            <a:endParaRPr/>
          </a:p>
          <a:p>
            <a:pPr indent="-317500" lvl="1" marL="914400" rtl="0" algn="l">
              <a:spcBef>
                <a:spcPts val="0"/>
              </a:spcBef>
              <a:spcAft>
                <a:spcPts val="0"/>
              </a:spcAft>
              <a:buSzPts val="1400"/>
              <a:buChar char="○"/>
            </a:pPr>
            <a:r>
              <a:rPr lang="en"/>
              <a:t>complex queries -&gt; QueryObject</a:t>
            </a:r>
            <a:endParaRPr/>
          </a:p>
          <a:p>
            <a:pPr indent="-317500" lvl="1" marL="914400" rtl="0" algn="l">
              <a:spcBef>
                <a:spcPts val="0"/>
              </a:spcBef>
              <a:spcAft>
                <a:spcPts val="0"/>
              </a:spcAft>
              <a:buSzPts val="1400"/>
              <a:buChar char="○"/>
            </a:pPr>
            <a:r>
              <a:rPr lang="en"/>
              <a:t>access restriction -&gt; Policy</a:t>
            </a:r>
            <a:endParaRPr/>
          </a:p>
          <a:p>
            <a:pPr indent="-317500" lvl="1" marL="914400" rtl="0" algn="l">
              <a:spcBef>
                <a:spcPts val="0"/>
              </a:spcBef>
              <a:spcAft>
                <a:spcPts val="0"/>
              </a:spcAft>
              <a:buSzPts val="1400"/>
              <a:buChar char="○"/>
            </a:pPr>
            <a:r>
              <a:rPr lang="en"/>
              <a:t>response format -&gt; Serializer</a:t>
            </a:r>
            <a:endParaRPr/>
          </a:p>
        </p:txBody>
      </p:sp>
      <p:pic>
        <p:nvPicPr>
          <p:cNvPr id="253" name="Google Shape;253;p41"/>
          <p:cNvPicPr preferRelativeResize="0"/>
          <p:nvPr/>
        </p:nvPicPr>
        <p:blipFill rotWithShape="1">
          <a:blip r:embed="rId3">
            <a:alphaModFix/>
          </a:blip>
          <a:srcRect b="0" l="-2362" r="3937" t="0"/>
          <a:stretch/>
        </p:blipFill>
        <p:spPr>
          <a:xfrm>
            <a:off x="4082225" y="444913"/>
            <a:ext cx="5061776" cy="425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a:t>
            </a:r>
            <a:endParaRPr/>
          </a:p>
        </p:txBody>
      </p:sp>
      <p:pic>
        <p:nvPicPr>
          <p:cNvPr id="73" name="Google Shape;73;p15"/>
          <p:cNvPicPr preferRelativeResize="0"/>
          <p:nvPr/>
        </p:nvPicPr>
        <p:blipFill>
          <a:blip r:embed="rId3">
            <a:alphaModFix/>
          </a:blip>
          <a:stretch>
            <a:fillRect/>
          </a:stretch>
        </p:blipFill>
        <p:spPr>
          <a:xfrm>
            <a:off x="4901574" y="208238"/>
            <a:ext cx="4072499" cy="4727025"/>
          </a:xfrm>
          <a:prstGeom prst="rect">
            <a:avLst/>
          </a:prstGeom>
          <a:noFill/>
          <a:ln>
            <a:noFill/>
          </a:ln>
        </p:spPr>
      </p:pic>
      <p:pic>
        <p:nvPicPr>
          <p:cNvPr id="74" name="Google Shape;74;p15"/>
          <p:cNvPicPr preferRelativeResize="0"/>
          <p:nvPr/>
        </p:nvPicPr>
        <p:blipFill>
          <a:blip r:embed="rId4">
            <a:alphaModFix/>
          </a:blip>
          <a:stretch>
            <a:fillRect/>
          </a:stretch>
        </p:blipFill>
        <p:spPr>
          <a:xfrm>
            <a:off x="459950" y="1017725"/>
            <a:ext cx="3298683" cy="3820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402950" y="0"/>
            <a:ext cx="8338100" cy="5049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Forms</a:t>
            </a:r>
            <a:endParaRPr/>
          </a:p>
        </p:txBody>
      </p:sp>
      <p:sp>
        <p:nvSpPr>
          <p:cNvPr id="264" name="Google Shape;264;p43"/>
          <p:cNvSpPr txBox="1"/>
          <p:nvPr>
            <p:ph idx="1" type="body"/>
          </p:nvPr>
        </p:nvSpPr>
        <p:spPr>
          <a:xfrm>
            <a:off x="311700" y="1152475"/>
            <a:ext cx="41388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Keeps models clean by moving form-related logic to a separate object</a:t>
            </a:r>
            <a:endParaRPr/>
          </a:p>
          <a:p>
            <a:pPr indent="-342900" lvl="0" marL="457200" rtl="0" algn="l">
              <a:spcBef>
                <a:spcPts val="0"/>
              </a:spcBef>
              <a:spcAft>
                <a:spcPts val="0"/>
              </a:spcAft>
              <a:buSzPts val="1800"/>
              <a:buChar char="●"/>
            </a:pPr>
            <a:r>
              <a:rPr lang="en"/>
              <a:t>Located in </a:t>
            </a:r>
            <a:r>
              <a:rPr b="1" i="1" lang="en"/>
              <a:t>app/forms</a:t>
            </a:r>
            <a:endParaRPr/>
          </a:p>
          <a:p>
            <a:pPr indent="-342900" lvl="0" marL="457200" rtl="0" algn="l">
              <a:spcBef>
                <a:spcPts val="0"/>
              </a:spcBef>
              <a:spcAft>
                <a:spcPts val="0"/>
              </a:spcAft>
              <a:buSzPts val="1800"/>
              <a:buChar char="●"/>
            </a:pPr>
            <a:r>
              <a:rPr lang="en"/>
              <a:t>Handles forms that interact with multiple models or have complex validation rules</a:t>
            </a:r>
            <a:endParaRPr/>
          </a:p>
          <a:p>
            <a:pPr indent="-342900" lvl="0" marL="457200" rtl="0" algn="l">
              <a:spcBef>
                <a:spcPts val="0"/>
              </a:spcBef>
              <a:spcAft>
                <a:spcPts val="0"/>
              </a:spcAft>
              <a:buSzPts val="1800"/>
              <a:buChar char="●"/>
            </a:pPr>
            <a:r>
              <a:rPr lang="en"/>
              <a:t>Loose coupling</a:t>
            </a:r>
            <a:endParaRPr/>
          </a:p>
          <a:p>
            <a:pPr indent="-342900" lvl="0" marL="457200" rtl="0" algn="l">
              <a:spcBef>
                <a:spcPts val="0"/>
              </a:spcBef>
              <a:spcAft>
                <a:spcPts val="0"/>
              </a:spcAft>
              <a:buSzPts val="1800"/>
              <a:buChar char="●"/>
            </a:pPr>
            <a:r>
              <a:rPr lang="en"/>
              <a:t>Implementation:</a:t>
            </a:r>
            <a:endParaRPr/>
          </a:p>
          <a:p>
            <a:pPr indent="-317500" lvl="1" marL="914400" rtl="0" algn="l">
              <a:spcBef>
                <a:spcPts val="0"/>
              </a:spcBef>
              <a:spcAft>
                <a:spcPts val="0"/>
              </a:spcAft>
              <a:buSzPts val="1400"/>
              <a:buChar char="○"/>
            </a:pPr>
            <a:r>
              <a:rPr lang="en"/>
              <a:t>ApplicationForm</a:t>
            </a:r>
            <a:endParaRPr/>
          </a:p>
          <a:p>
            <a:pPr indent="-317500" lvl="1" marL="914400" rtl="0" algn="l">
              <a:spcBef>
                <a:spcPts val="0"/>
              </a:spcBef>
              <a:spcAft>
                <a:spcPts val="0"/>
              </a:spcAft>
              <a:buSzPts val="1400"/>
              <a:buChar char="○"/>
            </a:pPr>
            <a:r>
              <a:rPr lang="en"/>
              <a:t>dry-rb Form Validation</a:t>
            </a:r>
            <a:endParaRPr/>
          </a:p>
        </p:txBody>
      </p:sp>
      <p:pic>
        <p:nvPicPr>
          <p:cNvPr id="265" name="Google Shape;265;p43"/>
          <p:cNvPicPr preferRelativeResize="0"/>
          <p:nvPr/>
        </p:nvPicPr>
        <p:blipFill>
          <a:blip r:embed="rId3">
            <a:alphaModFix/>
          </a:blip>
          <a:stretch>
            <a:fillRect/>
          </a:stretch>
        </p:blipFill>
        <p:spPr>
          <a:xfrm>
            <a:off x="3853898" y="3196400"/>
            <a:ext cx="4892875" cy="1716000"/>
          </a:xfrm>
          <a:prstGeom prst="rect">
            <a:avLst/>
          </a:prstGeom>
          <a:noFill/>
          <a:ln>
            <a:noFill/>
          </a:ln>
        </p:spPr>
      </p:pic>
      <p:pic>
        <p:nvPicPr>
          <p:cNvPr id="266" name="Google Shape;266;p43"/>
          <p:cNvPicPr preferRelativeResize="0"/>
          <p:nvPr/>
        </p:nvPicPr>
        <p:blipFill>
          <a:blip r:embed="rId4">
            <a:alphaModFix/>
          </a:blip>
          <a:stretch>
            <a:fillRect/>
          </a:stretch>
        </p:blipFill>
        <p:spPr>
          <a:xfrm>
            <a:off x="4572000" y="0"/>
            <a:ext cx="4471957" cy="2979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Services</a:t>
            </a:r>
            <a:endParaRPr/>
          </a:p>
        </p:txBody>
      </p:sp>
      <p:sp>
        <p:nvSpPr>
          <p:cNvPr id="272" name="Google Shape;272;p44"/>
          <p:cNvSpPr txBox="1"/>
          <p:nvPr>
            <p:ph idx="1" type="body"/>
          </p:nvPr>
        </p:nvSpPr>
        <p:spPr>
          <a:xfrm>
            <a:off x="311700" y="1152475"/>
            <a:ext cx="464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Service objects encapsulate complex business logic</a:t>
            </a:r>
            <a:endParaRPr/>
          </a:p>
          <a:p>
            <a:pPr indent="-342900" lvl="0" marL="457200" rtl="0" algn="l">
              <a:spcBef>
                <a:spcPts val="0"/>
              </a:spcBef>
              <a:spcAft>
                <a:spcPts val="0"/>
              </a:spcAft>
              <a:buSzPts val="1800"/>
              <a:buChar char="●"/>
            </a:pPr>
            <a:r>
              <a:rPr lang="en"/>
              <a:t>Located in </a:t>
            </a:r>
            <a:r>
              <a:rPr b="1" i="1" lang="en"/>
              <a:t>app/services</a:t>
            </a:r>
            <a:endParaRPr/>
          </a:p>
          <a:p>
            <a:pPr indent="-342900" lvl="0" marL="457200" rtl="0" algn="l">
              <a:spcBef>
                <a:spcPts val="0"/>
              </a:spcBef>
              <a:spcAft>
                <a:spcPts val="0"/>
              </a:spcAft>
              <a:buSzPts val="1800"/>
              <a:buChar char="●"/>
            </a:pPr>
            <a:r>
              <a:rPr lang="en"/>
              <a:t>Each service object has one specific job</a:t>
            </a:r>
            <a:endParaRPr/>
          </a:p>
          <a:p>
            <a:pPr indent="-342900" lvl="0" marL="457200" rtl="0" algn="l">
              <a:spcBef>
                <a:spcPts val="0"/>
              </a:spcBef>
              <a:spcAft>
                <a:spcPts val="0"/>
              </a:spcAft>
              <a:buSzPts val="1800"/>
              <a:buChar char="●"/>
            </a:pPr>
            <a:r>
              <a:rPr lang="en"/>
              <a:t>Services can be reused</a:t>
            </a:r>
            <a:endParaRPr/>
          </a:p>
          <a:p>
            <a:pPr indent="-342900" lvl="0" marL="457200" rtl="0" algn="l">
              <a:spcBef>
                <a:spcPts val="0"/>
              </a:spcBef>
              <a:spcAft>
                <a:spcPts val="0"/>
              </a:spcAft>
              <a:buSzPts val="1800"/>
              <a:buChar char="●"/>
            </a:pPr>
            <a:r>
              <a:rPr lang="en"/>
              <a:t>Loose coupling</a:t>
            </a:r>
            <a:endParaRPr/>
          </a:p>
          <a:p>
            <a:pPr indent="-342900" lvl="0" marL="457200" rtl="0" algn="l">
              <a:spcBef>
                <a:spcPts val="0"/>
              </a:spcBef>
              <a:spcAft>
                <a:spcPts val="0"/>
              </a:spcAft>
              <a:buSzPts val="1800"/>
              <a:buChar char="●"/>
            </a:pPr>
            <a:r>
              <a:rPr lang="en"/>
              <a:t>Must contain constructor and call methods</a:t>
            </a:r>
            <a:endParaRPr/>
          </a:p>
        </p:txBody>
      </p:sp>
      <p:pic>
        <p:nvPicPr>
          <p:cNvPr id="273" name="Google Shape;273;p44"/>
          <p:cNvPicPr preferRelativeResize="0"/>
          <p:nvPr/>
        </p:nvPicPr>
        <p:blipFill>
          <a:blip r:embed="rId3">
            <a:alphaModFix/>
          </a:blip>
          <a:stretch>
            <a:fillRect/>
          </a:stretch>
        </p:blipFill>
        <p:spPr>
          <a:xfrm>
            <a:off x="5009400" y="619673"/>
            <a:ext cx="4134600" cy="39041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Queries</a:t>
            </a:r>
            <a:endParaRPr/>
          </a:p>
        </p:txBody>
      </p:sp>
      <p:sp>
        <p:nvSpPr>
          <p:cNvPr id="279" name="Google Shape;279;p45"/>
          <p:cNvSpPr txBox="1"/>
          <p:nvPr>
            <p:ph idx="1" type="body"/>
          </p:nvPr>
        </p:nvSpPr>
        <p:spPr>
          <a:xfrm>
            <a:off x="311700" y="1152475"/>
            <a:ext cx="457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Encapsulate complex query logic into a reusable object</a:t>
            </a:r>
            <a:endParaRPr/>
          </a:p>
          <a:p>
            <a:pPr indent="-342900" lvl="0" marL="457200" rtl="0" algn="l">
              <a:spcBef>
                <a:spcPts val="0"/>
              </a:spcBef>
              <a:spcAft>
                <a:spcPts val="0"/>
              </a:spcAft>
              <a:buSzPts val="1800"/>
              <a:buChar char="●"/>
            </a:pPr>
            <a:r>
              <a:rPr lang="en"/>
              <a:t>Located in </a:t>
            </a:r>
            <a:r>
              <a:rPr b="1" i="1" lang="en"/>
              <a:t>app/queries</a:t>
            </a:r>
            <a:endParaRPr/>
          </a:p>
          <a:p>
            <a:pPr indent="-342900" lvl="0" marL="457200" rtl="0" algn="l">
              <a:spcBef>
                <a:spcPts val="0"/>
              </a:spcBef>
              <a:spcAft>
                <a:spcPts val="0"/>
              </a:spcAft>
              <a:buSzPts val="1800"/>
              <a:buChar char="●"/>
            </a:pPr>
            <a:r>
              <a:rPr lang="en"/>
              <a:t>Thin controller, thin model</a:t>
            </a:r>
            <a:endParaRPr/>
          </a:p>
          <a:p>
            <a:pPr indent="-342900" lvl="0" marL="457200" rtl="0" algn="l">
              <a:spcBef>
                <a:spcPts val="0"/>
              </a:spcBef>
              <a:spcAft>
                <a:spcPts val="0"/>
              </a:spcAft>
              <a:buSzPts val="1800"/>
              <a:buChar char="●"/>
            </a:pPr>
            <a:r>
              <a:rPr lang="en"/>
              <a:t>Loose coupling</a:t>
            </a:r>
            <a:endParaRPr/>
          </a:p>
        </p:txBody>
      </p:sp>
      <p:pic>
        <p:nvPicPr>
          <p:cNvPr id="280" name="Google Shape;280;p45"/>
          <p:cNvPicPr preferRelativeResize="0"/>
          <p:nvPr/>
        </p:nvPicPr>
        <p:blipFill>
          <a:blip r:embed="rId3">
            <a:alphaModFix/>
          </a:blip>
          <a:stretch>
            <a:fillRect/>
          </a:stretch>
        </p:blipFill>
        <p:spPr>
          <a:xfrm>
            <a:off x="4977350" y="100775"/>
            <a:ext cx="3950101" cy="2216704"/>
          </a:xfrm>
          <a:prstGeom prst="rect">
            <a:avLst/>
          </a:prstGeom>
          <a:noFill/>
          <a:ln>
            <a:noFill/>
          </a:ln>
        </p:spPr>
      </p:pic>
      <p:pic>
        <p:nvPicPr>
          <p:cNvPr id="281" name="Google Shape;281;p45"/>
          <p:cNvPicPr preferRelativeResize="0"/>
          <p:nvPr/>
        </p:nvPicPr>
        <p:blipFill>
          <a:blip r:embed="rId4">
            <a:alphaModFix/>
          </a:blip>
          <a:stretch>
            <a:fillRect/>
          </a:stretch>
        </p:blipFill>
        <p:spPr>
          <a:xfrm>
            <a:off x="140600" y="3523548"/>
            <a:ext cx="2510175" cy="1230177"/>
          </a:xfrm>
          <a:prstGeom prst="rect">
            <a:avLst/>
          </a:prstGeom>
          <a:noFill/>
          <a:ln>
            <a:noFill/>
          </a:ln>
        </p:spPr>
      </p:pic>
      <p:pic>
        <p:nvPicPr>
          <p:cNvPr id="282" name="Google Shape;282;p45"/>
          <p:cNvPicPr preferRelativeResize="0"/>
          <p:nvPr/>
        </p:nvPicPr>
        <p:blipFill>
          <a:blip r:embed="rId5">
            <a:alphaModFix/>
          </a:blip>
          <a:stretch>
            <a:fillRect/>
          </a:stretch>
        </p:blipFill>
        <p:spPr>
          <a:xfrm>
            <a:off x="2771650" y="3327225"/>
            <a:ext cx="2937486" cy="1146325"/>
          </a:xfrm>
          <a:prstGeom prst="rect">
            <a:avLst/>
          </a:prstGeom>
          <a:noFill/>
          <a:ln>
            <a:noFill/>
          </a:ln>
        </p:spPr>
      </p:pic>
      <p:pic>
        <p:nvPicPr>
          <p:cNvPr id="283" name="Google Shape;283;p45"/>
          <p:cNvPicPr preferRelativeResize="0"/>
          <p:nvPr/>
        </p:nvPicPr>
        <p:blipFill>
          <a:blip r:embed="rId6">
            <a:alphaModFix/>
          </a:blip>
          <a:stretch>
            <a:fillRect/>
          </a:stretch>
        </p:blipFill>
        <p:spPr>
          <a:xfrm>
            <a:off x="5830000" y="2862725"/>
            <a:ext cx="3047600" cy="1955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Helpers</a:t>
            </a:r>
            <a:endParaRPr/>
          </a:p>
        </p:txBody>
      </p:sp>
      <p:sp>
        <p:nvSpPr>
          <p:cNvPr id="289" name="Google Shape;289;p46"/>
          <p:cNvSpPr txBox="1"/>
          <p:nvPr>
            <p:ph idx="1" type="body"/>
          </p:nvPr>
        </p:nvSpPr>
        <p:spPr>
          <a:xfrm>
            <a:off x="311700" y="1152475"/>
            <a:ext cx="4609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t>
            </a:r>
            <a:r>
              <a:rPr lang="en"/>
              <a:t>ethods that assist in rendering views</a:t>
            </a:r>
            <a:endParaRPr/>
          </a:p>
          <a:p>
            <a:pPr indent="-342900" lvl="0" marL="457200" rtl="0" algn="l">
              <a:spcBef>
                <a:spcPts val="0"/>
              </a:spcBef>
              <a:spcAft>
                <a:spcPts val="0"/>
              </a:spcAft>
              <a:buSzPts val="1800"/>
              <a:buChar char="●"/>
            </a:pPr>
            <a:r>
              <a:rPr lang="en"/>
              <a:t>Located in </a:t>
            </a:r>
            <a:r>
              <a:rPr b="1" i="1" lang="en"/>
              <a:t>app/helpers</a:t>
            </a:r>
            <a:endParaRPr b="1" i="1"/>
          </a:p>
          <a:p>
            <a:pPr indent="-342900" lvl="0" marL="457200" rtl="0" algn="l">
              <a:spcBef>
                <a:spcPts val="0"/>
              </a:spcBef>
              <a:spcAft>
                <a:spcPts val="0"/>
              </a:spcAft>
              <a:buSzPts val="1800"/>
              <a:buChar char="●"/>
            </a:pPr>
            <a:r>
              <a:rPr lang="en"/>
              <a:t>Can be included in controllers</a:t>
            </a:r>
            <a:endParaRPr/>
          </a:p>
          <a:p>
            <a:pPr indent="-342900" lvl="0" marL="457200" rtl="0" algn="l">
              <a:spcBef>
                <a:spcPts val="0"/>
              </a:spcBef>
              <a:spcAft>
                <a:spcPts val="0"/>
              </a:spcAft>
              <a:buSzPts val="1800"/>
              <a:buChar char="●"/>
            </a:pPr>
            <a:r>
              <a:rPr lang="en"/>
              <a:t>Default h</a:t>
            </a:r>
            <a:r>
              <a:rPr lang="en"/>
              <a:t>elper methods:</a:t>
            </a:r>
            <a:endParaRPr/>
          </a:p>
          <a:p>
            <a:pPr indent="-317500" lvl="1" marL="914400" rtl="0" algn="l">
              <a:spcBef>
                <a:spcPts val="0"/>
              </a:spcBef>
              <a:spcAft>
                <a:spcPts val="0"/>
              </a:spcAft>
              <a:buSzPts val="1400"/>
              <a:buChar char="○"/>
            </a:pPr>
            <a:r>
              <a:rPr lang="en"/>
              <a:t>form_with</a:t>
            </a:r>
            <a:endParaRPr/>
          </a:p>
          <a:p>
            <a:pPr indent="-317500" lvl="1" marL="914400" rtl="0" algn="l">
              <a:spcBef>
                <a:spcPts val="0"/>
              </a:spcBef>
              <a:spcAft>
                <a:spcPts val="0"/>
              </a:spcAft>
              <a:buSzPts val="1400"/>
              <a:buChar char="○"/>
            </a:pPr>
            <a:r>
              <a:rPr lang="en"/>
              <a:t>fields_for</a:t>
            </a:r>
            <a:endParaRPr/>
          </a:p>
          <a:p>
            <a:pPr indent="-317500" lvl="1" marL="914400" rtl="0" algn="l">
              <a:spcBef>
                <a:spcPts val="0"/>
              </a:spcBef>
              <a:spcAft>
                <a:spcPts val="0"/>
              </a:spcAft>
              <a:buSzPts val="1400"/>
              <a:buChar char="○"/>
            </a:pPr>
            <a:r>
              <a:rPr lang="en"/>
              <a:t>link_to</a:t>
            </a:r>
            <a:endParaRPr/>
          </a:p>
          <a:p>
            <a:pPr indent="-317500" lvl="1" marL="914400" rtl="0" algn="l">
              <a:spcBef>
                <a:spcPts val="0"/>
              </a:spcBef>
              <a:spcAft>
                <a:spcPts val="0"/>
              </a:spcAft>
              <a:buSzPts val="1400"/>
              <a:buChar char="○"/>
            </a:pPr>
            <a:r>
              <a:rPr lang="en"/>
              <a:t>image_tag</a:t>
            </a:r>
            <a:endParaRPr/>
          </a:p>
        </p:txBody>
      </p:sp>
      <p:pic>
        <p:nvPicPr>
          <p:cNvPr id="290" name="Google Shape;290;p46"/>
          <p:cNvPicPr preferRelativeResize="0"/>
          <p:nvPr/>
        </p:nvPicPr>
        <p:blipFill>
          <a:blip r:embed="rId3">
            <a:alphaModFix/>
          </a:blip>
          <a:stretch>
            <a:fillRect/>
          </a:stretch>
        </p:blipFill>
        <p:spPr>
          <a:xfrm>
            <a:off x="3475575" y="2884325"/>
            <a:ext cx="5166775" cy="1980375"/>
          </a:xfrm>
          <a:prstGeom prst="rect">
            <a:avLst/>
          </a:prstGeom>
          <a:noFill/>
          <a:ln>
            <a:noFill/>
          </a:ln>
        </p:spPr>
      </p:pic>
      <p:pic>
        <p:nvPicPr>
          <p:cNvPr id="291" name="Google Shape;291;p46"/>
          <p:cNvPicPr preferRelativeResize="0"/>
          <p:nvPr/>
        </p:nvPicPr>
        <p:blipFill rotWithShape="1">
          <a:blip r:embed="rId4">
            <a:alphaModFix/>
          </a:blip>
          <a:srcRect b="28243" l="0" r="24179" t="0"/>
          <a:stretch/>
        </p:blipFill>
        <p:spPr>
          <a:xfrm>
            <a:off x="6142400" y="218150"/>
            <a:ext cx="1908825" cy="2234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a:t>
            </a:r>
            <a:endParaRPr/>
          </a:p>
        </p:txBody>
      </p:sp>
      <p:sp>
        <p:nvSpPr>
          <p:cNvPr id="297" name="Google Shape;297;p47"/>
          <p:cNvSpPr txBox="1"/>
          <p:nvPr>
            <p:ph idx="1" type="body"/>
          </p:nvPr>
        </p:nvSpPr>
        <p:spPr>
          <a:xfrm>
            <a:off x="311700" y="1152475"/>
            <a:ext cx="459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t>
            </a:r>
            <a:r>
              <a:rPr lang="en"/>
              <a:t>ustom libraries, modules, and reusable code that do not fit into other patterns</a:t>
            </a:r>
            <a:endParaRPr/>
          </a:p>
          <a:p>
            <a:pPr indent="-342900" lvl="0" marL="457200" rtl="0" algn="l">
              <a:spcBef>
                <a:spcPts val="0"/>
              </a:spcBef>
              <a:spcAft>
                <a:spcPts val="0"/>
              </a:spcAft>
              <a:buSzPts val="1800"/>
              <a:buChar char="●"/>
            </a:pPr>
            <a:r>
              <a:rPr lang="en"/>
              <a:t>Located in </a:t>
            </a:r>
            <a:r>
              <a:rPr b="1" i="1" lang="en"/>
              <a:t>lib</a:t>
            </a:r>
            <a:endParaRPr b="1" i="1"/>
          </a:p>
          <a:p>
            <a:pPr indent="-342900" lvl="0" marL="457200" rtl="0" algn="l">
              <a:spcBef>
                <a:spcPts val="0"/>
              </a:spcBef>
              <a:spcAft>
                <a:spcPts val="0"/>
              </a:spcAft>
              <a:buSzPts val="1800"/>
              <a:buChar char="●"/>
            </a:pPr>
            <a:r>
              <a:rPr lang="en"/>
              <a:t>Not autoloaded by default</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Rake tasks</a:t>
            </a:r>
            <a:endParaRPr/>
          </a:p>
          <a:p>
            <a:pPr indent="-317500" lvl="1" marL="914400" rtl="0" algn="l">
              <a:spcBef>
                <a:spcPts val="0"/>
              </a:spcBef>
              <a:spcAft>
                <a:spcPts val="0"/>
              </a:spcAft>
              <a:buSzPts val="1400"/>
              <a:buChar char="○"/>
            </a:pPr>
            <a:r>
              <a:rPr lang="en"/>
              <a:t>Monkey patching</a:t>
            </a:r>
            <a:endParaRPr/>
          </a:p>
          <a:p>
            <a:pPr indent="-317500" lvl="1" marL="914400" rtl="0" algn="l">
              <a:spcBef>
                <a:spcPts val="0"/>
              </a:spcBef>
              <a:spcAft>
                <a:spcPts val="0"/>
              </a:spcAft>
              <a:buSzPts val="1400"/>
              <a:buChar char="○"/>
            </a:pPr>
            <a:r>
              <a:rPr lang="en"/>
              <a:t>Mixins</a:t>
            </a:r>
            <a:endParaRPr/>
          </a:p>
          <a:p>
            <a:pPr indent="-317500" lvl="1" marL="914400" rtl="0" algn="l">
              <a:spcBef>
                <a:spcPts val="0"/>
              </a:spcBef>
              <a:spcAft>
                <a:spcPts val="0"/>
              </a:spcAft>
              <a:buSzPts val="1400"/>
              <a:buChar char="○"/>
            </a:pPr>
            <a:r>
              <a:rPr lang="en"/>
              <a:t>Middlewares</a:t>
            </a:r>
            <a:endParaRPr/>
          </a:p>
        </p:txBody>
      </p:sp>
      <p:pic>
        <p:nvPicPr>
          <p:cNvPr id="298" name="Google Shape;298;p47"/>
          <p:cNvPicPr preferRelativeResize="0"/>
          <p:nvPr/>
        </p:nvPicPr>
        <p:blipFill>
          <a:blip r:embed="rId3">
            <a:alphaModFix/>
          </a:blip>
          <a:stretch>
            <a:fillRect/>
          </a:stretch>
        </p:blipFill>
        <p:spPr>
          <a:xfrm>
            <a:off x="3602325" y="2925375"/>
            <a:ext cx="5042849" cy="188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Views</a:t>
            </a:r>
            <a:endParaRPr/>
          </a:p>
        </p:txBody>
      </p:sp>
      <p:sp>
        <p:nvSpPr>
          <p:cNvPr id="304" name="Google Shape;304;p48"/>
          <p:cNvSpPr txBox="1"/>
          <p:nvPr>
            <p:ph idx="1" type="body"/>
          </p:nvPr>
        </p:nvSpPr>
        <p:spPr>
          <a:xfrm>
            <a:off x="311700" y="1152475"/>
            <a:ext cx="5004900" cy="3738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a:t>
            </a:r>
            <a:r>
              <a:rPr lang="en"/>
              <a:t>emplates that represent controller data to the user</a:t>
            </a:r>
            <a:endParaRPr/>
          </a:p>
          <a:p>
            <a:pPr indent="-342900" lvl="0" marL="457200" rtl="0" algn="l">
              <a:spcBef>
                <a:spcPts val="0"/>
              </a:spcBef>
              <a:spcAft>
                <a:spcPts val="0"/>
              </a:spcAft>
              <a:buSzPts val="1800"/>
              <a:buChar char="●"/>
            </a:pPr>
            <a:r>
              <a:rPr lang="en"/>
              <a:t>Located in </a:t>
            </a:r>
            <a:r>
              <a:rPr b="1" i="1" lang="en"/>
              <a:t>app/views</a:t>
            </a:r>
            <a:endParaRPr/>
          </a:p>
          <a:p>
            <a:pPr indent="-342900" lvl="0" marL="457200" rtl="0" algn="l">
              <a:spcBef>
                <a:spcPts val="0"/>
              </a:spcBef>
              <a:spcAft>
                <a:spcPts val="0"/>
              </a:spcAft>
              <a:buSzPts val="1800"/>
              <a:buChar char="●"/>
            </a:pPr>
            <a:r>
              <a:rPr lang="en"/>
              <a:t>Controller renders templates by CoC (can be </a:t>
            </a:r>
            <a:r>
              <a:rPr lang="en"/>
              <a:t>overridden</a:t>
            </a:r>
            <a:r>
              <a:rPr lang="en"/>
              <a:t>)</a:t>
            </a:r>
            <a:endParaRPr/>
          </a:p>
          <a:p>
            <a:pPr indent="-342900" lvl="0" marL="457200" rtl="0" algn="l">
              <a:spcBef>
                <a:spcPts val="0"/>
              </a:spcBef>
              <a:spcAft>
                <a:spcPts val="0"/>
              </a:spcAft>
              <a:buSzPts val="1800"/>
              <a:buChar char="●"/>
            </a:pPr>
            <a:r>
              <a:rPr lang="en"/>
              <a:t>Views can be shared between controllers</a:t>
            </a:r>
            <a:endParaRPr/>
          </a:p>
          <a:p>
            <a:pPr indent="-342900" lvl="0" marL="457200" rtl="0" algn="l">
              <a:spcBef>
                <a:spcPts val="0"/>
              </a:spcBef>
              <a:spcAft>
                <a:spcPts val="0"/>
              </a:spcAft>
              <a:buSzPts val="1800"/>
              <a:buChar char="●"/>
            </a:pPr>
            <a:r>
              <a:rPr lang="en"/>
              <a:t>Locals support</a:t>
            </a:r>
            <a:endParaRPr/>
          </a:p>
          <a:p>
            <a:pPr indent="-342900" lvl="0" marL="457200" rtl="0" algn="l">
              <a:spcBef>
                <a:spcPts val="0"/>
              </a:spcBef>
              <a:spcAft>
                <a:spcPts val="0"/>
              </a:spcAft>
              <a:buSzPts val="1800"/>
              <a:buChar char="●"/>
            </a:pPr>
            <a:r>
              <a:rPr lang="en"/>
              <a:t>Rails Helpers integration</a:t>
            </a:r>
            <a:endParaRPr/>
          </a:p>
          <a:p>
            <a:pPr indent="-342900" lvl="0" marL="457200" rtl="0" algn="l">
              <a:spcBef>
                <a:spcPts val="0"/>
              </a:spcBef>
              <a:spcAft>
                <a:spcPts val="0"/>
              </a:spcAft>
              <a:buSzPts val="1800"/>
              <a:buChar char="●"/>
            </a:pPr>
            <a:r>
              <a:rPr lang="en"/>
              <a:t>Type:</a:t>
            </a:r>
            <a:endParaRPr/>
          </a:p>
          <a:p>
            <a:pPr indent="-317500" lvl="1" marL="914400" rtl="0" algn="l">
              <a:spcBef>
                <a:spcPts val="0"/>
              </a:spcBef>
              <a:spcAft>
                <a:spcPts val="0"/>
              </a:spcAft>
              <a:buSzPts val="1400"/>
              <a:buChar char="○"/>
            </a:pPr>
            <a:r>
              <a:rPr lang="en"/>
              <a:t>HTML</a:t>
            </a:r>
            <a:endParaRPr/>
          </a:p>
          <a:p>
            <a:pPr indent="-317500" lvl="1" marL="914400" rtl="0" algn="l">
              <a:spcBef>
                <a:spcPts val="0"/>
              </a:spcBef>
              <a:spcAft>
                <a:spcPts val="0"/>
              </a:spcAft>
              <a:buSzPts val="1400"/>
              <a:buChar char="○"/>
            </a:pPr>
            <a:r>
              <a:rPr lang="en"/>
              <a:t>JSON</a:t>
            </a:r>
            <a:endParaRPr/>
          </a:p>
          <a:p>
            <a:pPr indent="-317500" lvl="1" marL="914400" rtl="0" algn="l">
              <a:spcBef>
                <a:spcPts val="0"/>
              </a:spcBef>
              <a:spcAft>
                <a:spcPts val="0"/>
              </a:spcAft>
              <a:buSzPts val="1400"/>
              <a:buChar char="○"/>
            </a:pPr>
            <a:r>
              <a:rPr lang="en"/>
              <a:t>XML</a:t>
            </a:r>
            <a:endParaRPr/>
          </a:p>
          <a:p>
            <a:pPr indent="-317500" lvl="1" marL="914400" rtl="0" algn="l">
              <a:spcBef>
                <a:spcPts val="0"/>
              </a:spcBef>
              <a:spcAft>
                <a:spcPts val="0"/>
              </a:spcAft>
              <a:buSzPts val="1400"/>
              <a:buChar char="○"/>
            </a:pPr>
            <a:r>
              <a:rPr lang="en"/>
              <a:t>Partial</a:t>
            </a:r>
            <a:endParaRPr/>
          </a:p>
        </p:txBody>
      </p:sp>
      <p:pic>
        <p:nvPicPr>
          <p:cNvPr id="305" name="Google Shape;305;p48"/>
          <p:cNvPicPr preferRelativeResize="0"/>
          <p:nvPr/>
        </p:nvPicPr>
        <p:blipFill>
          <a:blip r:embed="rId3">
            <a:alphaModFix/>
          </a:blip>
          <a:stretch>
            <a:fillRect/>
          </a:stretch>
        </p:blipFill>
        <p:spPr>
          <a:xfrm>
            <a:off x="3614426" y="2955651"/>
            <a:ext cx="5411526" cy="1935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Mailers</a:t>
            </a:r>
            <a:endParaRPr/>
          </a:p>
        </p:txBody>
      </p:sp>
      <p:sp>
        <p:nvSpPr>
          <p:cNvPr id="311" name="Google Shape;311;p49"/>
          <p:cNvSpPr txBox="1"/>
          <p:nvPr>
            <p:ph idx="1" type="body"/>
          </p:nvPr>
        </p:nvSpPr>
        <p:spPr>
          <a:xfrm>
            <a:off x="311700" y="1152475"/>
            <a:ext cx="4298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Action Mailer is a f</a:t>
            </a:r>
            <a:r>
              <a:rPr lang="en"/>
              <a:t>ramework for designing email service</a:t>
            </a:r>
            <a:endParaRPr/>
          </a:p>
          <a:p>
            <a:pPr indent="-342900" lvl="0" marL="457200" rtl="0" algn="l">
              <a:spcBef>
                <a:spcPts val="0"/>
              </a:spcBef>
              <a:spcAft>
                <a:spcPts val="0"/>
              </a:spcAft>
              <a:buSzPts val="1800"/>
              <a:buChar char="●"/>
            </a:pPr>
            <a:r>
              <a:rPr lang="en"/>
              <a:t>Located in </a:t>
            </a:r>
            <a:r>
              <a:rPr b="1" i="1" lang="en"/>
              <a:t>app/mailers </a:t>
            </a:r>
            <a:r>
              <a:rPr lang="en"/>
              <a:t>and </a:t>
            </a:r>
            <a:r>
              <a:rPr b="1" i="1" lang="en"/>
              <a:t>app/views/mailers</a:t>
            </a:r>
            <a:endParaRPr b="1" i="1"/>
          </a:p>
          <a:p>
            <a:pPr indent="-342900" lvl="0" marL="457200" rtl="0" algn="l">
              <a:spcBef>
                <a:spcPts val="0"/>
              </a:spcBef>
              <a:spcAft>
                <a:spcPts val="0"/>
              </a:spcAft>
              <a:buSzPts val="1800"/>
              <a:buChar char="●"/>
            </a:pPr>
            <a:r>
              <a:rPr lang="en"/>
              <a:t>Handles the creation and delivery of emails</a:t>
            </a:r>
            <a:endParaRPr/>
          </a:p>
          <a:p>
            <a:pPr indent="-342900" lvl="0" marL="457200" rtl="0" algn="l">
              <a:spcBef>
                <a:spcPts val="0"/>
              </a:spcBef>
              <a:spcAft>
                <a:spcPts val="0"/>
              </a:spcAft>
              <a:buSzPts val="1800"/>
              <a:buChar char="●"/>
            </a:pPr>
            <a:r>
              <a:rPr lang="en"/>
              <a:t>Consists of mailers and views</a:t>
            </a:r>
            <a:endParaRPr/>
          </a:p>
          <a:p>
            <a:pPr indent="-342900" lvl="0" marL="457200" rtl="0" algn="l">
              <a:spcBef>
                <a:spcPts val="0"/>
              </a:spcBef>
              <a:spcAft>
                <a:spcPts val="0"/>
              </a:spcAft>
              <a:buSzPts val="1800"/>
              <a:buChar char="●"/>
            </a:pPr>
            <a:r>
              <a:rPr lang="en"/>
              <a:t>Supports locales</a:t>
            </a:r>
            <a:endParaRPr/>
          </a:p>
        </p:txBody>
      </p:sp>
      <p:pic>
        <p:nvPicPr>
          <p:cNvPr id="312" name="Google Shape;312;p49"/>
          <p:cNvPicPr preferRelativeResize="0"/>
          <p:nvPr/>
        </p:nvPicPr>
        <p:blipFill>
          <a:blip r:embed="rId3">
            <a:alphaModFix/>
          </a:blip>
          <a:stretch>
            <a:fillRect/>
          </a:stretch>
        </p:blipFill>
        <p:spPr>
          <a:xfrm>
            <a:off x="4307550" y="39450"/>
            <a:ext cx="4486925" cy="2475550"/>
          </a:xfrm>
          <a:prstGeom prst="rect">
            <a:avLst/>
          </a:prstGeom>
          <a:noFill/>
          <a:ln>
            <a:noFill/>
          </a:ln>
        </p:spPr>
      </p:pic>
      <p:pic>
        <p:nvPicPr>
          <p:cNvPr id="313" name="Google Shape;313;p49"/>
          <p:cNvPicPr preferRelativeResize="0"/>
          <p:nvPr/>
        </p:nvPicPr>
        <p:blipFill>
          <a:blip r:embed="rId4">
            <a:alphaModFix/>
          </a:blip>
          <a:stretch>
            <a:fillRect/>
          </a:stretch>
        </p:blipFill>
        <p:spPr>
          <a:xfrm>
            <a:off x="3979688" y="3395499"/>
            <a:ext cx="5031948" cy="1642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Serializers</a:t>
            </a:r>
            <a:endParaRPr/>
          </a:p>
        </p:txBody>
      </p:sp>
      <p:sp>
        <p:nvSpPr>
          <p:cNvPr id="319" name="Google Shape;319;p5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t>
            </a:r>
            <a:r>
              <a:rPr lang="en"/>
              <a:t>ormat and structure data when rendering API responses</a:t>
            </a:r>
            <a:endParaRPr/>
          </a:p>
          <a:p>
            <a:pPr indent="-342900" lvl="0" marL="457200" rtl="0" algn="l">
              <a:spcBef>
                <a:spcPts val="0"/>
              </a:spcBef>
              <a:spcAft>
                <a:spcPts val="0"/>
              </a:spcAft>
              <a:buSzPts val="1800"/>
              <a:buChar char="●"/>
            </a:pPr>
            <a:r>
              <a:rPr lang="en"/>
              <a:t>Located in </a:t>
            </a:r>
            <a:r>
              <a:rPr b="1" i="1" lang="en"/>
              <a:t>app/serializers</a:t>
            </a:r>
            <a:endParaRPr/>
          </a:p>
          <a:p>
            <a:pPr indent="-342900" lvl="0" marL="457200" rtl="0" algn="l">
              <a:spcBef>
                <a:spcPts val="0"/>
              </a:spcBef>
              <a:spcAft>
                <a:spcPts val="0"/>
              </a:spcAft>
              <a:buSzPts val="1800"/>
              <a:buChar char="●"/>
            </a:pPr>
            <a:r>
              <a:rPr lang="en"/>
              <a:t>Supports JSON, JSON-API, XML</a:t>
            </a:r>
            <a:endParaRPr/>
          </a:p>
          <a:p>
            <a:pPr indent="-342900" lvl="0" marL="457200" rtl="0" algn="l">
              <a:spcBef>
                <a:spcPts val="0"/>
              </a:spcBef>
              <a:spcAft>
                <a:spcPts val="0"/>
              </a:spcAft>
              <a:buSzPts val="1800"/>
              <a:buChar char="●"/>
            </a:pPr>
            <a:r>
              <a:rPr lang="en"/>
              <a:t>Implementations:</a:t>
            </a:r>
            <a:endParaRPr/>
          </a:p>
          <a:p>
            <a:pPr indent="-317500" lvl="1" marL="914400" rtl="0" algn="l">
              <a:spcBef>
                <a:spcPts val="0"/>
              </a:spcBef>
              <a:spcAft>
                <a:spcPts val="0"/>
              </a:spcAft>
              <a:buSzPts val="1400"/>
              <a:buChar char="○"/>
            </a:pPr>
            <a:r>
              <a:rPr lang="en"/>
              <a:t>ActiveModel::Serializers (AMS)</a:t>
            </a:r>
            <a:endParaRPr/>
          </a:p>
          <a:p>
            <a:pPr indent="-317500" lvl="1" marL="914400" rtl="0" algn="l">
              <a:spcBef>
                <a:spcPts val="0"/>
              </a:spcBef>
              <a:spcAft>
                <a:spcPts val="0"/>
              </a:spcAft>
              <a:buSzPts val="1400"/>
              <a:buChar char="○"/>
            </a:pPr>
            <a:r>
              <a:rPr lang="en"/>
              <a:t>Fast JSONAPI</a:t>
            </a:r>
            <a:endParaRPr/>
          </a:p>
          <a:p>
            <a:pPr indent="-317500" lvl="1" marL="914400" rtl="0" algn="l">
              <a:spcBef>
                <a:spcPts val="0"/>
              </a:spcBef>
              <a:spcAft>
                <a:spcPts val="0"/>
              </a:spcAft>
              <a:buSzPts val="1400"/>
              <a:buChar char="○"/>
            </a:pPr>
            <a:r>
              <a:rPr lang="en"/>
              <a:t>Blueprinter</a:t>
            </a:r>
            <a:endParaRPr/>
          </a:p>
          <a:p>
            <a:pPr indent="-317500" lvl="1" marL="914400" rtl="0" algn="l">
              <a:spcBef>
                <a:spcPts val="0"/>
              </a:spcBef>
              <a:spcAft>
                <a:spcPts val="0"/>
              </a:spcAft>
              <a:buSzPts val="1400"/>
              <a:buChar char="○"/>
            </a:pPr>
            <a:r>
              <a:rPr lang="en"/>
              <a:t>JSONAPI-RB</a:t>
            </a:r>
            <a:endParaRPr/>
          </a:p>
        </p:txBody>
      </p:sp>
      <p:pic>
        <p:nvPicPr>
          <p:cNvPr id="320" name="Google Shape;320;p50"/>
          <p:cNvPicPr preferRelativeResize="0"/>
          <p:nvPr/>
        </p:nvPicPr>
        <p:blipFill rotWithShape="1">
          <a:blip r:embed="rId3">
            <a:alphaModFix/>
          </a:blip>
          <a:srcRect b="19206" l="6542" r="7708" t="20585"/>
          <a:stretch/>
        </p:blipFill>
        <p:spPr>
          <a:xfrm>
            <a:off x="4502450" y="170186"/>
            <a:ext cx="4329849" cy="2282413"/>
          </a:xfrm>
          <a:prstGeom prst="rect">
            <a:avLst/>
          </a:prstGeom>
          <a:noFill/>
          <a:ln>
            <a:noFill/>
          </a:ln>
        </p:spPr>
      </p:pic>
      <p:pic>
        <p:nvPicPr>
          <p:cNvPr id="321" name="Google Shape;321;p50"/>
          <p:cNvPicPr preferRelativeResize="0"/>
          <p:nvPr/>
        </p:nvPicPr>
        <p:blipFill>
          <a:blip r:embed="rId4">
            <a:alphaModFix/>
          </a:blip>
          <a:stretch>
            <a:fillRect/>
          </a:stretch>
        </p:blipFill>
        <p:spPr>
          <a:xfrm>
            <a:off x="3205249" y="3247350"/>
            <a:ext cx="5353374" cy="1661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Workers</a:t>
            </a:r>
            <a:endParaRPr/>
          </a:p>
        </p:txBody>
      </p:sp>
      <p:sp>
        <p:nvSpPr>
          <p:cNvPr id="327" name="Google Shape;327;p51"/>
          <p:cNvSpPr txBox="1"/>
          <p:nvPr>
            <p:ph idx="1" type="body"/>
          </p:nvPr>
        </p:nvSpPr>
        <p:spPr>
          <a:xfrm>
            <a:off x="311700" y="1152475"/>
            <a:ext cx="448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Workers handle background jobs</a:t>
            </a:r>
            <a:endParaRPr/>
          </a:p>
          <a:p>
            <a:pPr indent="-342900" lvl="0" marL="457200" rtl="0" algn="l">
              <a:spcBef>
                <a:spcPts val="0"/>
              </a:spcBef>
              <a:spcAft>
                <a:spcPts val="0"/>
              </a:spcAft>
              <a:buSzPts val="1800"/>
              <a:buChar char="●"/>
            </a:pPr>
            <a:r>
              <a:rPr lang="en"/>
              <a:t>Located in </a:t>
            </a:r>
            <a:r>
              <a:rPr b="1" i="1" lang="en"/>
              <a:t>app/workers</a:t>
            </a:r>
            <a:endParaRPr b="1" i="1"/>
          </a:p>
          <a:p>
            <a:pPr indent="-342900" lvl="0" marL="457200" rtl="0" algn="l">
              <a:spcBef>
                <a:spcPts val="0"/>
              </a:spcBef>
              <a:spcAft>
                <a:spcPts val="0"/>
              </a:spcAft>
              <a:buSzPts val="1800"/>
              <a:buChar char="●"/>
            </a:pPr>
            <a:r>
              <a:rPr lang="en"/>
              <a:t>Clockwork gem manages recurring events </a:t>
            </a:r>
            <a:endParaRPr/>
          </a:p>
          <a:p>
            <a:pPr indent="-342900" lvl="0" marL="457200" rtl="0" algn="l">
              <a:spcBef>
                <a:spcPts val="0"/>
              </a:spcBef>
              <a:spcAft>
                <a:spcPts val="0"/>
              </a:spcAft>
              <a:buSzPts val="1800"/>
              <a:buChar char="●"/>
            </a:pPr>
            <a:r>
              <a:rPr lang="en"/>
              <a:t>Implementations:</a:t>
            </a:r>
            <a:endParaRPr/>
          </a:p>
          <a:p>
            <a:pPr indent="-317500" lvl="1" marL="914400" rtl="0" algn="l">
              <a:spcBef>
                <a:spcPts val="0"/>
              </a:spcBef>
              <a:spcAft>
                <a:spcPts val="0"/>
              </a:spcAft>
              <a:buSzPts val="1400"/>
              <a:buChar char="○"/>
            </a:pPr>
            <a:r>
              <a:rPr lang="en"/>
              <a:t>Sidekiq</a:t>
            </a:r>
            <a:endParaRPr/>
          </a:p>
          <a:p>
            <a:pPr indent="-317500" lvl="1" marL="914400" rtl="0" algn="l">
              <a:spcBef>
                <a:spcPts val="0"/>
              </a:spcBef>
              <a:spcAft>
                <a:spcPts val="0"/>
              </a:spcAft>
              <a:buSzPts val="1400"/>
              <a:buChar char="○"/>
            </a:pPr>
            <a:r>
              <a:rPr lang="en"/>
              <a:t>Rescue</a:t>
            </a:r>
            <a:endParaRPr/>
          </a:p>
          <a:p>
            <a:pPr indent="-317500" lvl="1" marL="914400" rtl="0" algn="l">
              <a:spcBef>
                <a:spcPts val="0"/>
              </a:spcBef>
              <a:spcAft>
                <a:spcPts val="0"/>
              </a:spcAft>
              <a:buSzPts val="1400"/>
              <a:buChar char="○"/>
            </a:pPr>
            <a:r>
              <a:rPr lang="en"/>
              <a:t>Delayed Job</a:t>
            </a:r>
            <a:endParaRPr/>
          </a:p>
        </p:txBody>
      </p:sp>
      <p:pic>
        <p:nvPicPr>
          <p:cNvPr id="328" name="Google Shape;328;p51"/>
          <p:cNvPicPr preferRelativeResize="0"/>
          <p:nvPr/>
        </p:nvPicPr>
        <p:blipFill>
          <a:blip r:embed="rId3">
            <a:alphaModFix/>
          </a:blip>
          <a:stretch>
            <a:fillRect/>
          </a:stretch>
        </p:blipFill>
        <p:spPr>
          <a:xfrm>
            <a:off x="4941275" y="1017725"/>
            <a:ext cx="3931276" cy="889225"/>
          </a:xfrm>
          <a:prstGeom prst="rect">
            <a:avLst/>
          </a:prstGeom>
          <a:noFill/>
          <a:ln>
            <a:noFill/>
          </a:ln>
        </p:spPr>
      </p:pic>
      <p:pic>
        <p:nvPicPr>
          <p:cNvPr id="329" name="Google Shape;329;p51"/>
          <p:cNvPicPr preferRelativeResize="0"/>
          <p:nvPr/>
        </p:nvPicPr>
        <p:blipFill>
          <a:blip r:embed="rId4">
            <a:alphaModFix/>
          </a:blip>
          <a:stretch>
            <a:fillRect/>
          </a:stretch>
        </p:blipFill>
        <p:spPr>
          <a:xfrm>
            <a:off x="2970000" y="2821375"/>
            <a:ext cx="5902549" cy="181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Popularity</a:t>
            </a:r>
            <a:endParaRPr/>
          </a:p>
        </p:txBody>
      </p:sp>
      <p:pic>
        <p:nvPicPr>
          <p:cNvPr descr="Most Popular Backend Frameworks (2012/2024)&#10;&#10;In this video evolution of the most popular Backend Frameworks from December 2011 to January 2024 (last available data). Data and popularity are calculated based on the number of Stars of the repositories exported from GitHub Archive.&#10;&#10;Read more: https://statisticsanddata.org/data/most-popular-backend-frameworks-2012-2023/&#10;&#10;In January 2024 the Most Popular Backend Frameworks are: Laravel, Django, Spring, Flask, ExpressJS&#10;&#10;Data source: Github. Data and popularity are calculated based on the number of Stars of the repositories exported from GitHub Archive.&#10;&#10;Donate a coffee to support Statistics and Data project: 👌 https://ko-fi.com/statisticsanddata&#10;&#10;👌🏻 Read more articles: https://www.statisticsanddata.org/&#10;👌🏽 To follow the channel subscribe: https://youtube.com/c/statisticsanddata" id="80" name="Google Shape;80;p16" title="Most Popular Backend Frameworks - 2012/2024">
            <a:hlinkClick r:id="rId3"/>
          </p:cNvPr>
          <p:cNvPicPr preferRelativeResize="0"/>
          <p:nvPr/>
        </p:nvPicPr>
        <p:blipFill>
          <a:blip r:embed="rId4">
            <a:alphaModFix/>
          </a:blip>
          <a:stretch>
            <a:fillRect/>
          </a:stretch>
        </p:blipFill>
        <p:spPr>
          <a:xfrm>
            <a:off x="1446050" y="1170825"/>
            <a:ext cx="6251900" cy="351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 for your attention!</a:t>
            </a:r>
            <a:endParaRPr/>
          </a:p>
        </p:txBody>
      </p:sp>
      <p:pic>
        <p:nvPicPr>
          <p:cNvPr id="335" name="Google Shape;335;p52"/>
          <p:cNvPicPr preferRelativeResize="0"/>
          <p:nvPr/>
        </p:nvPicPr>
        <p:blipFill>
          <a:blip r:embed="rId3">
            <a:alphaModFix/>
          </a:blip>
          <a:stretch>
            <a:fillRect/>
          </a:stretch>
        </p:blipFill>
        <p:spPr>
          <a:xfrm>
            <a:off x="4659600" y="374112"/>
            <a:ext cx="4399350" cy="4395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SOLID</a:t>
            </a:r>
            <a:endParaRPr/>
          </a:p>
        </p:txBody>
      </p:sp>
      <p:sp>
        <p:nvSpPr>
          <p:cNvPr id="86" name="Google Shape;86;p17"/>
          <p:cNvSpPr txBox="1"/>
          <p:nvPr>
            <p:ph idx="1" type="body"/>
          </p:nvPr>
        </p:nvSpPr>
        <p:spPr>
          <a:xfrm>
            <a:off x="311700" y="1152475"/>
            <a:ext cx="8520600" cy="366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Single Responsibility Principle</a:t>
            </a:r>
            <a:endParaRPr/>
          </a:p>
          <a:p>
            <a:pPr indent="-317500" lvl="1" marL="914400" rtl="0" algn="l">
              <a:spcBef>
                <a:spcPts val="0"/>
              </a:spcBef>
              <a:spcAft>
                <a:spcPts val="0"/>
              </a:spcAft>
              <a:buSzPts val="1400"/>
              <a:buChar char="○"/>
            </a:pPr>
            <a:r>
              <a:rPr lang="en"/>
              <a:t>Сlass should have only one reason to change</a:t>
            </a:r>
            <a:endParaRPr/>
          </a:p>
          <a:p>
            <a:pPr indent="-317500" lvl="1" marL="914400" rtl="0" algn="l">
              <a:spcBef>
                <a:spcPts val="0"/>
              </a:spcBef>
              <a:spcAft>
                <a:spcPts val="0"/>
              </a:spcAft>
              <a:buSzPts val="1400"/>
              <a:buChar char="○"/>
            </a:pPr>
            <a:r>
              <a:rPr lang="en"/>
              <a:t>Class should have only one job or responsibility</a:t>
            </a:r>
            <a:endParaRPr/>
          </a:p>
          <a:p>
            <a:pPr indent="-342900" lvl="0" marL="457200" rtl="0" algn="l">
              <a:spcBef>
                <a:spcPts val="0"/>
              </a:spcBef>
              <a:spcAft>
                <a:spcPts val="0"/>
              </a:spcAft>
              <a:buSzPts val="1800"/>
              <a:buChar char="●"/>
            </a:pPr>
            <a:r>
              <a:rPr lang="en"/>
              <a:t>Open/Closed Principle</a:t>
            </a:r>
            <a:endParaRPr/>
          </a:p>
          <a:p>
            <a:pPr indent="-317500" lvl="1" marL="914400" rtl="0" algn="l">
              <a:spcBef>
                <a:spcPts val="0"/>
              </a:spcBef>
              <a:spcAft>
                <a:spcPts val="0"/>
              </a:spcAft>
              <a:buSzPts val="1400"/>
              <a:buChar char="○"/>
            </a:pPr>
            <a:r>
              <a:rPr lang="en"/>
              <a:t>Abstraction should be open for extension but closed for modification</a:t>
            </a:r>
            <a:endParaRPr/>
          </a:p>
          <a:p>
            <a:pPr indent="-342900" lvl="0" marL="457200" rtl="0" algn="l">
              <a:spcBef>
                <a:spcPts val="0"/>
              </a:spcBef>
              <a:spcAft>
                <a:spcPts val="0"/>
              </a:spcAft>
              <a:buSzPts val="1800"/>
              <a:buChar char="●"/>
            </a:pPr>
            <a:r>
              <a:rPr lang="en"/>
              <a:t>Liskov Substitution Principle</a:t>
            </a:r>
            <a:endParaRPr/>
          </a:p>
          <a:p>
            <a:pPr indent="-317500" lvl="1" marL="914400" rtl="0" algn="l">
              <a:spcBef>
                <a:spcPts val="0"/>
              </a:spcBef>
              <a:spcAft>
                <a:spcPts val="0"/>
              </a:spcAft>
              <a:buSzPts val="1400"/>
              <a:buChar char="○"/>
            </a:pPr>
            <a:r>
              <a:rPr lang="en"/>
              <a:t>Objects of a superclass should be replaceable with objects of a subclass</a:t>
            </a:r>
            <a:endParaRPr/>
          </a:p>
          <a:p>
            <a:pPr indent="-342900" lvl="0" marL="457200" rtl="0" algn="l">
              <a:spcBef>
                <a:spcPts val="0"/>
              </a:spcBef>
              <a:spcAft>
                <a:spcPts val="0"/>
              </a:spcAft>
              <a:buSzPts val="1800"/>
              <a:buChar char="●"/>
            </a:pPr>
            <a:r>
              <a:rPr lang="en"/>
              <a:t>Interface Segregation Principle</a:t>
            </a:r>
            <a:endParaRPr/>
          </a:p>
          <a:p>
            <a:pPr indent="-317500" lvl="1" marL="914400" rtl="0" algn="l">
              <a:spcBef>
                <a:spcPts val="0"/>
              </a:spcBef>
              <a:spcAft>
                <a:spcPts val="0"/>
              </a:spcAft>
              <a:buSzPts val="1400"/>
              <a:buChar char="○"/>
            </a:pPr>
            <a:r>
              <a:rPr lang="en"/>
              <a:t>Interfaces should be splitted if not fully used</a:t>
            </a:r>
            <a:endParaRPr/>
          </a:p>
          <a:p>
            <a:pPr indent="-342900" lvl="0" marL="457200" rtl="0" algn="l">
              <a:spcBef>
                <a:spcPts val="0"/>
              </a:spcBef>
              <a:spcAft>
                <a:spcPts val="0"/>
              </a:spcAft>
              <a:buSzPts val="1800"/>
              <a:buChar char="●"/>
            </a:pPr>
            <a:r>
              <a:rPr lang="en"/>
              <a:t>Dependency Inversion Principle</a:t>
            </a:r>
            <a:endParaRPr/>
          </a:p>
          <a:p>
            <a:pPr indent="-317500" lvl="1" marL="914400" rtl="0" algn="l">
              <a:spcBef>
                <a:spcPts val="0"/>
              </a:spcBef>
              <a:spcAft>
                <a:spcPts val="0"/>
              </a:spcAft>
              <a:buSzPts val="1400"/>
              <a:buChar char="○"/>
            </a:pPr>
            <a:r>
              <a:rPr lang="en"/>
              <a:t>High-level modules should not depend on low-level modules</a:t>
            </a:r>
            <a:endParaRPr/>
          </a:p>
          <a:p>
            <a:pPr indent="-317500" lvl="1" marL="914400" rtl="0" algn="l">
              <a:spcBef>
                <a:spcPts val="0"/>
              </a:spcBef>
              <a:spcAft>
                <a:spcPts val="0"/>
              </a:spcAft>
              <a:buSzPts val="1400"/>
              <a:buChar char="○"/>
            </a:pPr>
            <a:r>
              <a:rPr lang="en"/>
              <a:t>Abstractions should not depend on details. Details should depend on abstractions.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Model-View-Controller</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Software design pattern</a:t>
            </a:r>
            <a:endParaRPr/>
          </a:p>
          <a:p>
            <a:pPr indent="-342900" lvl="0" marL="457200" rtl="0" algn="l">
              <a:spcBef>
                <a:spcPts val="0"/>
              </a:spcBef>
              <a:spcAft>
                <a:spcPts val="0"/>
              </a:spcAft>
              <a:buSzPts val="1800"/>
              <a:buChar char="●"/>
            </a:pPr>
            <a:r>
              <a:rPr lang="en"/>
              <a:t>Model - date representation</a:t>
            </a:r>
            <a:endParaRPr/>
          </a:p>
          <a:p>
            <a:pPr indent="-342900" lvl="0" marL="457200" rtl="0" algn="l">
              <a:spcBef>
                <a:spcPts val="0"/>
              </a:spcBef>
              <a:spcAft>
                <a:spcPts val="0"/>
              </a:spcAft>
              <a:buSzPts val="1800"/>
              <a:buChar char="●"/>
            </a:pPr>
            <a:r>
              <a:rPr lang="en"/>
              <a:t>View - user interface</a:t>
            </a:r>
            <a:endParaRPr/>
          </a:p>
          <a:p>
            <a:pPr indent="-342900" lvl="0" marL="457200" rtl="0" algn="l">
              <a:spcBef>
                <a:spcPts val="0"/>
              </a:spcBef>
              <a:spcAft>
                <a:spcPts val="0"/>
              </a:spcAft>
              <a:buSzPts val="1800"/>
              <a:buChar char="●"/>
            </a:pPr>
            <a:r>
              <a:rPr lang="en"/>
              <a:t>Controller - intermediate logics</a:t>
            </a:r>
            <a:endParaRPr/>
          </a:p>
        </p:txBody>
      </p:sp>
      <p:pic>
        <p:nvPicPr>
          <p:cNvPr id="93" name="Google Shape;93;p18"/>
          <p:cNvPicPr preferRelativeResize="0"/>
          <p:nvPr/>
        </p:nvPicPr>
        <p:blipFill>
          <a:blip r:embed="rId3">
            <a:alphaModFix/>
          </a:blip>
          <a:stretch>
            <a:fillRect/>
          </a:stretch>
        </p:blipFill>
        <p:spPr>
          <a:xfrm>
            <a:off x="4477525" y="980388"/>
            <a:ext cx="4485950" cy="3760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Rails Architecture</a:t>
            </a:r>
            <a:endParaRPr/>
          </a:p>
        </p:txBody>
      </p:sp>
      <p:sp>
        <p:nvSpPr>
          <p:cNvPr id="99" name="Google Shape;99;p19"/>
          <p:cNvSpPr txBox="1"/>
          <p:nvPr>
            <p:ph idx="1" type="body"/>
          </p:nvPr>
        </p:nvSpPr>
        <p:spPr>
          <a:xfrm>
            <a:off x="311700" y="1152475"/>
            <a:ext cx="3412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 Server</a:t>
            </a:r>
            <a:endParaRPr/>
          </a:p>
          <a:p>
            <a:pPr indent="-342900" lvl="0" marL="457200" rtl="0" algn="l">
              <a:spcBef>
                <a:spcPts val="0"/>
              </a:spcBef>
              <a:spcAft>
                <a:spcPts val="0"/>
              </a:spcAft>
              <a:buSzPts val="1800"/>
              <a:buChar char="●"/>
            </a:pPr>
            <a:r>
              <a:rPr lang="en"/>
              <a:t>Loader</a:t>
            </a:r>
            <a:endParaRPr/>
          </a:p>
          <a:p>
            <a:pPr indent="-342900" lvl="0" marL="457200" rtl="0" algn="l">
              <a:spcBef>
                <a:spcPts val="0"/>
              </a:spcBef>
              <a:spcAft>
                <a:spcPts val="0"/>
              </a:spcAft>
              <a:buSzPts val="1800"/>
              <a:buChar char="●"/>
            </a:pPr>
            <a:r>
              <a:rPr lang="en"/>
              <a:t>Rack Middlewares</a:t>
            </a:r>
            <a:endParaRPr/>
          </a:p>
          <a:p>
            <a:pPr indent="-342900" lvl="0" marL="457200" rtl="0" algn="l">
              <a:spcBef>
                <a:spcPts val="0"/>
              </a:spcBef>
              <a:spcAft>
                <a:spcPts val="0"/>
              </a:spcAft>
              <a:buSzPts val="1800"/>
              <a:buChar char="●"/>
            </a:pPr>
            <a:r>
              <a:rPr lang="en"/>
              <a:t>Routing</a:t>
            </a:r>
            <a:endParaRPr/>
          </a:p>
          <a:p>
            <a:pPr indent="-342900" lvl="0" marL="457200" rtl="0" algn="l">
              <a:spcBef>
                <a:spcPts val="0"/>
              </a:spcBef>
              <a:spcAft>
                <a:spcPts val="0"/>
              </a:spcAft>
              <a:buSzPts val="1800"/>
              <a:buChar char="●"/>
            </a:pPr>
            <a:r>
              <a:rPr lang="en"/>
              <a:t>Controller</a:t>
            </a:r>
            <a:endParaRPr/>
          </a:p>
          <a:p>
            <a:pPr indent="-342900" lvl="0" marL="457200" rtl="0" algn="l">
              <a:spcBef>
                <a:spcPts val="0"/>
              </a:spcBef>
              <a:spcAft>
                <a:spcPts val="0"/>
              </a:spcAft>
              <a:buSzPts val="1800"/>
              <a:buChar char="●"/>
            </a:pPr>
            <a:r>
              <a:rPr lang="en"/>
              <a:t>Model</a:t>
            </a:r>
            <a:endParaRPr/>
          </a:p>
          <a:p>
            <a:pPr indent="-342900" lvl="0" marL="457200" rtl="0" algn="l">
              <a:spcBef>
                <a:spcPts val="0"/>
              </a:spcBef>
              <a:spcAft>
                <a:spcPts val="0"/>
              </a:spcAft>
              <a:buSzPts val="1800"/>
              <a:buChar char="●"/>
            </a:pPr>
            <a:r>
              <a:rPr lang="en"/>
              <a:t>View</a:t>
            </a:r>
            <a:endParaRPr/>
          </a:p>
          <a:p>
            <a:pPr indent="-342900" lvl="0" marL="457200" rtl="0" algn="l">
              <a:spcBef>
                <a:spcPts val="0"/>
              </a:spcBef>
              <a:spcAft>
                <a:spcPts val="0"/>
              </a:spcAft>
              <a:buSzPts val="1800"/>
              <a:buChar char="●"/>
            </a:pPr>
            <a:r>
              <a:rPr lang="en"/>
              <a:t>Mailer</a:t>
            </a:r>
            <a:endParaRPr/>
          </a:p>
        </p:txBody>
      </p:sp>
      <p:pic>
        <p:nvPicPr>
          <p:cNvPr id="100" name="Google Shape;100;p19"/>
          <p:cNvPicPr preferRelativeResize="0"/>
          <p:nvPr/>
        </p:nvPicPr>
        <p:blipFill>
          <a:blip r:embed="rId3">
            <a:alphaModFix/>
          </a:blip>
          <a:stretch>
            <a:fillRect/>
          </a:stretch>
        </p:blipFill>
        <p:spPr>
          <a:xfrm>
            <a:off x="4029100" y="708725"/>
            <a:ext cx="5114901" cy="386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45483" l="0" r="0" t="0"/>
          <a:stretch/>
        </p:blipFill>
        <p:spPr>
          <a:xfrm>
            <a:off x="354388" y="1"/>
            <a:ext cx="8435229" cy="5143501"/>
          </a:xfrm>
          <a:prstGeom prst="rect">
            <a:avLst/>
          </a:prstGeom>
          <a:noFill/>
          <a:ln>
            <a:noFill/>
          </a:ln>
        </p:spPr>
      </p:pic>
      <p:sp>
        <p:nvSpPr>
          <p:cNvPr id="106" name="Google Shape;106;p20"/>
          <p:cNvSpPr txBox="1"/>
          <p:nvPr>
            <p:ph idx="1" type="body"/>
          </p:nvPr>
        </p:nvSpPr>
        <p:spPr>
          <a:xfrm>
            <a:off x="354400" y="4596600"/>
            <a:ext cx="3752100" cy="54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700"/>
              <a:t>TaxDome </a:t>
            </a:r>
            <a:r>
              <a:rPr lang="en" sz="1700"/>
              <a:t>Architecture</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Rails Components</a:t>
            </a:r>
            <a:endParaRPr/>
          </a:p>
        </p:txBody>
      </p:sp>
      <p:pic>
        <p:nvPicPr>
          <p:cNvPr id="112" name="Google Shape;112;p21"/>
          <p:cNvPicPr preferRelativeResize="0"/>
          <p:nvPr/>
        </p:nvPicPr>
        <p:blipFill>
          <a:blip r:embed="rId3">
            <a:alphaModFix/>
          </a:blip>
          <a:stretch>
            <a:fillRect/>
          </a:stretch>
        </p:blipFill>
        <p:spPr>
          <a:xfrm>
            <a:off x="4422600" y="790163"/>
            <a:ext cx="4721400" cy="3563176"/>
          </a:xfrm>
          <a:prstGeom prst="rect">
            <a:avLst/>
          </a:prstGeom>
          <a:noFill/>
          <a:ln>
            <a:noFill/>
          </a:ln>
        </p:spPr>
      </p:pic>
      <p:sp>
        <p:nvSpPr>
          <p:cNvPr id="113" name="Google Shape;113;p21"/>
          <p:cNvSpPr txBox="1"/>
          <p:nvPr>
            <p:ph idx="1" type="body"/>
          </p:nvPr>
        </p:nvSpPr>
        <p:spPr>
          <a:xfrm>
            <a:off x="311700" y="1152475"/>
            <a:ext cx="4388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Migrations (ActiveRecord::Migration)</a:t>
            </a:r>
            <a:endParaRPr/>
          </a:p>
          <a:p>
            <a:pPr indent="-342900" lvl="0" marL="457200" rtl="0" algn="l">
              <a:spcBef>
                <a:spcPts val="0"/>
              </a:spcBef>
              <a:spcAft>
                <a:spcPts val="0"/>
              </a:spcAft>
              <a:buSzPts val="1800"/>
              <a:buChar char="●"/>
            </a:pPr>
            <a:r>
              <a:rPr lang="en"/>
              <a:t>Models (ActiveRecord)</a:t>
            </a:r>
            <a:endParaRPr/>
          </a:p>
          <a:p>
            <a:pPr indent="-342900" lvl="0" marL="457200" rtl="0" algn="l">
              <a:spcBef>
                <a:spcPts val="0"/>
              </a:spcBef>
              <a:spcAft>
                <a:spcPts val="0"/>
              </a:spcAft>
              <a:buSzPts val="1800"/>
              <a:buChar char="●"/>
            </a:pPr>
            <a:r>
              <a:rPr lang="en"/>
              <a:t>Routes (ActionDispatch)</a:t>
            </a:r>
            <a:endParaRPr/>
          </a:p>
          <a:p>
            <a:pPr indent="-342900" lvl="0" marL="457200" rtl="0" algn="l">
              <a:spcBef>
                <a:spcPts val="0"/>
              </a:spcBef>
              <a:spcAft>
                <a:spcPts val="0"/>
              </a:spcAft>
              <a:buSzPts val="1800"/>
              <a:buChar char="●"/>
            </a:pPr>
            <a:r>
              <a:rPr lang="en"/>
              <a:t>Controllers (ActionController)</a:t>
            </a:r>
            <a:endParaRPr/>
          </a:p>
          <a:p>
            <a:pPr indent="-342900" lvl="0" marL="457200" rtl="0" algn="l">
              <a:spcBef>
                <a:spcPts val="0"/>
              </a:spcBef>
              <a:spcAft>
                <a:spcPts val="0"/>
              </a:spcAft>
              <a:buSzPts val="1800"/>
              <a:buChar char="●"/>
            </a:pPr>
            <a:r>
              <a:rPr lang="en"/>
              <a:t>Services</a:t>
            </a:r>
            <a:endParaRPr/>
          </a:p>
          <a:p>
            <a:pPr indent="-342900" lvl="0" marL="457200" rtl="0" algn="l">
              <a:spcBef>
                <a:spcPts val="0"/>
              </a:spcBef>
              <a:spcAft>
                <a:spcPts val="0"/>
              </a:spcAft>
              <a:buSzPts val="1800"/>
              <a:buChar char="●"/>
            </a:pPr>
            <a:r>
              <a:rPr lang="en"/>
              <a:t>Views</a:t>
            </a:r>
            <a:endParaRPr/>
          </a:p>
          <a:p>
            <a:pPr indent="-342900" lvl="0" marL="457200" rtl="0" algn="l">
              <a:spcBef>
                <a:spcPts val="0"/>
              </a:spcBef>
              <a:spcAft>
                <a:spcPts val="0"/>
              </a:spcAft>
              <a:buSzPts val="1800"/>
              <a:buChar char="●"/>
            </a:pPr>
            <a:r>
              <a:rPr lang="en"/>
              <a:t>Serializers (ActiveModel::Serializer)</a:t>
            </a:r>
            <a:endParaRPr/>
          </a:p>
          <a:p>
            <a:pPr indent="-342900" lvl="0" marL="457200" rtl="0" algn="l">
              <a:spcBef>
                <a:spcPts val="0"/>
              </a:spcBef>
              <a:spcAft>
                <a:spcPts val="0"/>
              </a:spcAft>
              <a:buSzPts val="1800"/>
              <a:buChar char="●"/>
            </a:pPr>
            <a:r>
              <a:rPr lang="en"/>
              <a:t>Mailers (ActionMailer)</a:t>
            </a:r>
            <a:endParaRPr/>
          </a:p>
          <a:p>
            <a:pPr indent="-342900" lvl="0" marL="457200" rtl="0" algn="l">
              <a:spcBef>
                <a:spcPts val="0"/>
              </a:spcBef>
              <a:spcAft>
                <a:spcPts val="0"/>
              </a:spcAft>
              <a:buSzPts val="1800"/>
              <a:buChar char="●"/>
            </a:pPr>
            <a:r>
              <a:rPr lang="en"/>
              <a:t>Workers (Sidekiq::Worker)</a:t>
            </a:r>
            <a:endParaRPr/>
          </a:p>
          <a:p>
            <a:pPr indent="-342900" lvl="0" marL="457200" rtl="0" algn="l">
              <a:spcBef>
                <a:spcPts val="0"/>
              </a:spcBef>
              <a:spcAft>
                <a:spcPts val="0"/>
              </a:spcAft>
              <a:buSzPts val="1800"/>
              <a:buChar char="●"/>
            </a:pPr>
            <a:r>
              <a:rPr lang="en"/>
              <a:t>Helpers/Lib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